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1196" r:id="rId2"/>
    <p:sldId id="1861" r:id="rId3"/>
    <p:sldId id="1860" r:id="rId4"/>
    <p:sldId id="1862" r:id="rId5"/>
    <p:sldId id="1863" r:id="rId6"/>
    <p:sldId id="1864" r:id="rId7"/>
    <p:sldId id="1865" r:id="rId8"/>
    <p:sldId id="1866" r:id="rId9"/>
    <p:sldId id="1867" r:id="rId10"/>
    <p:sldId id="1895" r:id="rId11"/>
    <p:sldId id="1868" r:id="rId12"/>
    <p:sldId id="1869" r:id="rId13"/>
    <p:sldId id="1870" r:id="rId14"/>
    <p:sldId id="1871" r:id="rId15"/>
    <p:sldId id="1872" r:id="rId16"/>
    <p:sldId id="1875" r:id="rId17"/>
    <p:sldId id="1874" r:id="rId18"/>
    <p:sldId id="1873" r:id="rId19"/>
    <p:sldId id="1876" r:id="rId20"/>
    <p:sldId id="1877" r:id="rId21"/>
    <p:sldId id="1879" r:id="rId22"/>
    <p:sldId id="1880" r:id="rId23"/>
    <p:sldId id="1881" r:id="rId24"/>
    <p:sldId id="1882" r:id="rId25"/>
    <p:sldId id="1883" r:id="rId26"/>
    <p:sldId id="1884" r:id="rId27"/>
    <p:sldId id="1885" r:id="rId28"/>
    <p:sldId id="1896" r:id="rId29"/>
    <p:sldId id="1897" r:id="rId30"/>
    <p:sldId id="1886" r:id="rId31"/>
    <p:sldId id="1887" r:id="rId32"/>
    <p:sldId id="1888" r:id="rId33"/>
    <p:sldId id="1889" r:id="rId34"/>
    <p:sldId id="1898" r:id="rId35"/>
    <p:sldId id="1891" r:id="rId36"/>
    <p:sldId id="1892" r:id="rId37"/>
    <p:sldId id="1893" r:id="rId38"/>
    <p:sldId id="1894" r:id="rId39"/>
    <p:sldId id="1899" r:id="rId40"/>
    <p:sldId id="1910" r:id="rId41"/>
    <p:sldId id="1912" r:id="rId42"/>
    <p:sldId id="1913" r:id="rId43"/>
    <p:sldId id="1914" r:id="rId44"/>
    <p:sldId id="1915" r:id="rId45"/>
    <p:sldId id="1904" r:id="rId46"/>
    <p:sldId id="1905" r:id="rId47"/>
    <p:sldId id="1907" r:id="rId48"/>
    <p:sldId id="1906" r:id="rId49"/>
    <p:sldId id="1902" r:id="rId50"/>
    <p:sldId id="1900" r:id="rId51"/>
    <p:sldId id="1822" r:id="rId52"/>
    <p:sldId id="1916" r:id="rId53"/>
    <p:sldId id="1908" r:id="rId54"/>
    <p:sldId id="1909" r:id="rId55"/>
    <p:sldId id="1901" r:id="rId56"/>
    <p:sldId id="1903" r:id="rId57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00FF"/>
    <a:srgbClr val="009900"/>
    <a:srgbClr val="00CC00"/>
    <a:srgbClr val="FFFF00"/>
    <a:srgbClr val="66FF33"/>
    <a:srgbClr val="FF0066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93971" autoAdjust="0"/>
  </p:normalViewPr>
  <p:slideViewPr>
    <p:cSldViewPr>
      <p:cViewPr varScale="1">
        <p:scale>
          <a:sx n="68" d="100"/>
          <a:sy n="68" d="100"/>
        </p:scale>
        <p:origin x="114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809E6363-ADD2-43FE-AB8C-1B96B245DF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84780EA-3510-4902-81F3-4050ED275B4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1FB2A2F-0F7E-4E5E-AEF2-BAF6C7FF665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8B99B346-3E85-44EB-97B3-DDC3CB8041C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EAC13F01-ED76-42F8-A5D7-31332E3DCF5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78EBF944-4EE3-4A42-A0AF-1C7B30FB8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24C0BD2-2808-4A88-9EC6-00F5328D7B6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FFA0663-1636-4F7A-AEAA-96DB55213C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3DF711-F9FE-41BD-BF38-8ED6C8D842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8AFB3E-234C-4DB2-B9B4-7D7F7CAAB9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14D944-3A36-4E65-8C5F-F2FE477FD05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702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8B8EA1E-8ECA-4AFB-82A5-03F3CE0BAF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B25FB4-F2DB-4402-B25E-827EA998ED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60D6B2-07CC-4575-B1E5-D42E4034F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A16DF3-BEC6-4919-A62C-B1204B4F558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103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ED25342-B659-42EA-B3F5-F3916AD488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72C81F-D741-46BF-A82B-EA2560F969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EE2B37-EA37-409C-9980-8CA071DEB1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B696B6-0D37-4AE3-9EE1-D69BB494304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985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7034DA-A069-4D69-87CB-739CE00ECB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827297-0228-4241-B3D0-13543271C4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A35C279-E99D-443A-9B93-D60EC5697D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EA582-C373-468F-A91D-D52DF0A2B94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679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F32A82D-BD82-4749-88BE-8876E246CC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147B36B-F929-46D2-A4F3-69AE79144B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222832-7AE1-4FC0-A358-5EDA41500E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34DE31-C616-4118-A7CF-4C646070C8F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8472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C5453-7E0C-44C7-856F-D6BAD0EF42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9EBD0-BBE9-4FF0-B119-1D4372590E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86FBF6-CC9B-404C-9649-56D7E8343C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A839D9-83C1-4C13-953A-B6A1D145D04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133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23A0BF8-F9BD-4C08-8BA9-9E678F1243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9190BFF-A2A8-4DCB-B281-E54132D8A4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079F1FC-B994-428A-9ED4-4E4F817A67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960474-E6B0-4396-A1C4-6EE0D937DB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5980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460CB90-D1CD-4BEC-AD85-E8ED9EBE7D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A7FC6B6-3F5C-4C29-97C2-C156914667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CFEEFFE-EBF8-44DE-835B-2A1581AE3F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1B0081-2044-4899-966D-BFE522A4BF4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448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83E38A9-7A97-42D7-A883-23B419A2B1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2523088-BEE2-47D5-A6A8-20BE48CB0A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1093D22-9F9F-4BF7-99D4-99716DBB5A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86AFD-4023-4F8F-82D1-15750A5B297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995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E587E-8653-4D95-89CD-3BC3C60D18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A7FF8-E852-4A6B-BA1B-C856627986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77B83-AC2D-4F5A-BDE8-DC40C6E74A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3837BE-88D3-4F2F-A651-3AEE37F7199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83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9C712-E3CA-4045-85F6-7981FBE902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B6B91-66C3-42A0-9907-56A1EDCE84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C5BB3-2B11-477A-B093-BB4570F97B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411625-1507-42EF-AE05-F2238A66B77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91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DE1BA81-D107-4408-8E42-9D8006FF2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B4A08F8-D6EA-4A96-BE6E-0D0AD3374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2CF996B-A107-40EF-B093-7B049425BB5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3E65FEF-412F-4094-8CA4-F77DF3D747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6BF84C7-F0BD-4395-B1DC-F5FA4B65491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07E6F5FF-0202-47A4-93FE-BDBDFB3C8017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>
            <a:extLst>
              <a:ext uri="{FF2B5EF4-FFF2-40B4-BE49-F238E27FC236}">
                <a16:creationId xmlns:a16="http://schemas.microsoft.com/office/drawing/2014/main" id="{047512E6-748D-4156-8C4E-D741B6BFF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5175"/>
            <a:ext cx="7702550" cy="1584325"/>
          </a:xfrm>
        </p:spPr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核能與輻射</a:t>
            </a:r>
            <a:r>
              <a:rPr lang="en-US" altLang="zh-TW" sz="9600" b="1">
                <a:solidFill>
                  <a:srgbClr val="C00000"/>
                </a:solidFill>
              </a:rPr>
              <a:t>-1</a:t>
            </a:r>
            <a:endParaRPr lang="zh-TW" altLang="en-US" sz="9600" b="1">
              <a:solidFill>
                <a:srgbClr val="C00000"/>
              </a:solidFill>
            </a:endParaRPr>
          </a:p>
        </p:txBody>
      </p:sp>
      <p:sp>
        <p:nvSpPr>
          <p:cNvPr id="3075" name="副標題 2">
            <a:extLst>
              <a:ext uri="{FF2B5EF4-FFF2-40B4-BE49-F238E27FC236}">
                <a16:creationId xmlns:a16="http://schemas.microsoft.com/office/drawing/2014/main" id="{4792688A-5F03-49DA-822A-6135324F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5732463"/>
            <a:ext cx="6400800" cy="646112"/>
          </a:xfrm>
        </p:spPr>
        <p:txBody>
          <a:bodyPr/>
          <a:lstStyle/>
          <a:p>
            <a:r>
              <a:rPr lang="zh-TW" altLang="en-US" b="1">
                <a:solidFill>
                  <a:srgbClr val="7030A0"/>
                </a:solidFill>
              </a:rPr>
              <a:t>第</a:t>
            </a:r>
            <a:r>
              <a:rPr lang="en-US" altLang="zh-TW" b="1">
                <a:solidFill>
                  <a:srgbClr val="7030A0"/>
                </a:solidFill>
              </a:rPr>
              <a:t>13</a:t>
            </a:r>
            <a:r>
              <a:rPr lang="zh-TW" altLang="en-US" b="1">
                <a:solidFill>
                  <a:srgbClr val="7030A0"/>
                </a:solidFill>
              </a:rPr>
              <a:t>週</a:t>
            </a:r>
            <a:endParaRPr lang="zh-TW" altLang="en-US"/>
          </a:p>
        </p:txBody>
      </p:sp>
      <p:pic>
        <p:nvPicPr>
          <p:cNvPr id="3076" name="圖片 1">
            <a:extLst>
              <a:ext uri="{FF2B5EF4-FFF2-40B4-BE49-F238E27FC236}">
                <a16:creationId xmlns:a16="http://schemas.microsoft.com/office/drawing/2014/main" id="{7D4BE906-9964-4479-921C-CFA37F9A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349500"/>
            <a:ext cx="2924175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58A87C09-9471-4A83-8B98-302CEBFE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291" name="內容版面配置區 2">
            <a:extLst>
              <a:ext uri="{FF2B5EF4-FFF2-40B4-BE49-F238E27FC236}">
                <a16:creationId xmlns:a16="http://schemas.microsoft.com/office/drawing/2014/main" id="{CA8592BF-AE9E-4D51-BCB6-CC64A21F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2" name="圖片 3">
            <a:extLst>
              <a:ext uri="{FF2B5EF4-FFF2-40B4-BE49-F238E27FC236}">
                <a16:creationId xmlns:a16="http://schemas.microsoft.com/office/drawing/2014/main" id="{EA7321F6-582F-4846-985C-BF87E455F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765175"/>
            <a:ext cx="864552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9C829BD8-E8A0-447B-87BF-2E624DA0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</a:rPr>
              <a:t>天然的輻射</a:t>
            </a:r>
            <a:r>
              <a:rPr lang="en-US" altLang="zh-TW" sz="8800" b="1">
                <a:solidFill>
                  <a:srgbClr val="3333FF"/>
                </a:solidFill>
              </a:rPr>
              <a:t>-1</a:t>
            </a:r>
            <a:endParaRPr lang="zh-TW" altLang="en-US" sz="8800" b="1">
              <a:solidFill>
                <a:srgbClr val="3333FF"/>
              </a:solidFill>
            </a:endParaRPr>
          </a:p>
        </p:txBody>
      </p:sp>
      <p:sp>
        <p:nvSpPr>
          <p:cNvPr id="13315" name="內容版面配置區 2">
            <a:extLst>
              <a:ext uri="{FF2B5EF4-FFF2-40B4-BE49-F238E27FC236}">
                <a16:creationId xmlns:a16="http://schemas.microsoft.com/office/drawing/2014/main" id="{4FD3C657-8BD3-4192-877F-C74FF9C06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地球</a:t>
            </a:r>
            <a:r>
              <a:rPr lang="en-US" altLang="zh-TW" sz="2800" b="1">
                <a:solidFill>
                  <a:srgbClr val="009900"/>
                </a:solidFill>
              </a:rPr>
              <a:t>45</a:t>
            </a:r>
            <a:r>
              <a:rPr lang="zh-TW" altLang="en-US" sz="2800" b="1">
                <a:solidFill>
                  <a:srgbClr val="009900"/>
                </a:solidFill>
              </a:rPr>
              <a:t>億歲（生命的誕生晚</a:t>
            </a:r>
            <a:r>
              <a:rPr lang="en-US" altLang="zh-TW" sz="2800" b="1">
                <a:solidFill>
                  <a:srgbClr val="009900"/>
                </a:solidFill>
              </a:rPr>
              <a:t>10</a:t>
            </a:r>
            <a:r>
              <a:rPr lang="zh-TW" altLang="en-US" sz="2800" b="1">
                <a:solidFill>
                  <a:srgbClr val="009900"/>
                </a:solidFill>
              </a:rPr>
              <a:t>億年）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如今只剩長半衰期的（鉀</a:t>
            </a:r>
            <a:r>
              <a:rPr lang="en-US" altLang="zh-TW" sz="2800" b="1">
                <a:solidFill>
                  <a:srgbClr val="009900"/>
                </a:solidFill>
              </a:rPr>
              <a:t>-40</a:t>
            </a:r>
            <a:r>
              <a:rPr lang="zh-TW" altLang="en-US" sz="2800" b="1">
                <a:solidFill>
                  <a:srgbClr val="009900"/>
                </a:solidFill>
              </a:rPr>
              <a:t>、鈾</a:t>
            </a:r>
            <a:r>
              <a:rPr lang="en-US" altLang="zh-TW" sz="2800" b="1">
                <a:solidFill>
                  <a:srgbClr val="009900"/>
                </a:solidFill>
              </a:rPr>
              <a:t>-238</a:t>
            </a:r>
            <a:r>
              <a:rPr lang="zh-TW" altLang="en-US" sz="2800" b="1">
                <a:solidFill>
                  <a:srgbClr val="009900"/>
                </a:solidFill>
              </a:rPr>
              <a:t>、鈾</a:t>
            </a:r>
            <a:r>
              <a:rPr lang="en-US" altLang="zh-TW" sz="2800" b="1">
                <a:solidFill>
                  <a:srgbClr val="009900"/>
                </a:solidFill>
              </a:rPr>
              <a:t>-235</a:t>
            </a:r>
            <a:r>
              <a:rPr lang="zh-TW" altLang="en-US" sz="2800" b="1">
                <a:solidFill>
                  <a:srgbClr val="009900"/>
                </a:solidFill>
              </a:rPr>
              <a:t>、釷</a:t>
            </a:r>
            <a:r>
              <a:rPr lang="en-US" altLang="zh-TW" sz="2800" b="1">
                <a:solidFill>
                  <a:srgbClr val="009900"/>
                </a:solidFill>
              </a:rPr>
              <a:t>-232</a:t>
            </a:r>
            <a:r>
              <a:rPr lang="zh-TW" altLang="en-US" sz="2800" b="1">
                <a:solidFill>
                  <a:srgbClr val="009900"/>
                </a:solidFill>
              </a:rPr>
              <a:t>）與穩定的核種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土壤岩石中含這些長半衰期的放射性元素，</a:t>
            </a:r>
            <a:r>
              <a:rPr lang="zh-TW" altLang="en-US" sz="1800" b="1">
                <a:solidFill>
                  <a:srgbClr val="009900"/>
                </a:solidFill>
              </a:rPr>
              <a:t>臺灣的千枚岩、頁岩、板岩等為輻射劑量較高的岩類</a:t>
            </a:r>
          </a:p>
        </p:txBody>
      </p:sp>
      <p:pic>
        <p:nvPicPr>
          <p:cNvPr id="13316" name="圖片 1">
            <a:extLst>
              <a:ext uri="{FF2B5EF4-FFF2-40B4-BE49-F238E27FC236}">
                <a16:creationId xmlns:a16="http://schemas.microsoft.com/office/drawing/2014/main" id="{C6DA62E1-C8F1-4212-A203-3FF2278D2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4467225"/>
            <a:ext cx="28098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6E664303-B550-40CB-8059-5ED98DED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</a:rPr>
              <a:t>天然的輻射</a:t>
            </a:r>
            <a:r>
              <a:rPr lang="en-US" altLang="zh-TW" sz="8800" b="1">
                <a:solidFill>
                  <a:srgbClr val="3333FF"/>
                </a:solidFill>
              </a:rPr>
              <a:t>-2</a:t>
            </a:r>
            <a:endParaRPr lang="zh-TW" altLang="en-US" sz="8800">
              <a:solidFill>
                <a:srgbClr val="3333FF"/>
              </a:solidFill>
            </a:endParaRPr>
          </a:p>
        </p:txBody>
      </p:sp>
      <p:sp>
        <p:nvSpPr>
          <p:cNvPr id="14339" name="內容版面配置區 2">
            <a:extLst>
              <a:ext uri="{FF2B5EF4-FFF2-40B4-BE49-F238E27FC236}">
                <a16:creationId xmlns:a16="http://schemas.microsoft.com/office/drawing/2014/main" id="{193E4BFB-CD8A-4C3B-A5F3-2B3985F0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宇宙射線：外太空的帶電高能次原子粒子（質子</a:t>
            </a:r>
            <a:r>
              <a:rPr lang="en-US" altLang="zh-TW" b="1">
                <a:solidFill>
                  <a:srgbClr val="009900"/>
                </a:solidFill>
              </a:rPr>
              <a:t>…</a:t>
            </a:r>
            <a:r>
              <a:rPr lang="zh-TW" altLang="en-US" b="1">
                <a:solidFill>
                  <a:srgbClr val="009900"/>
                </a:solidFill>
              </a:rPr>
              <a:t>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在地球上產生放射性同位素，例如，碳</a:t>
            </a:r>
            <a:r>
              <a:rPr lang="en-US" altLang="zh-TW" b="1">
                <a:solidFill>
                  <a:srgbClr val="009900"/>
                </a:solidFill>
              </a:rPr>
              <a:t>-14</a:t>
            </a:r>
            <a:r>
              <a:rPr lang="zh-TW" altLang="en-US" b="1">
                <a:solidFill>
                  <a:srgbClr val="009900"/>
                </a:solidFill>
              </a:rPr>
              <a:t>。人類環境中的背景輻射，部份來自宇宙射線</a:t>
            </a:r>
          </a:p>
        </p:txBody>
      </p:sp>
      <p:pic>
        <p:nvPicPr>
          <p:cNvPr id="14340" name="圖片 1">
            <a:extLst>
              <a:ext uri="{FF2B5EF4-FFF2-40B4-BE49-F238E27FC236}">
                <a16:creationId xmlns:a16="http://schemas.microsoft.com/office/drawing/2014/main" id="{133A4375-D668-4FAD-B1F1-E0A83E94A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4221163"/>
            <a:ext cx="2530475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7D156F35-A06F-49D1-A6D7-F4D39F9B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</a:rPr>
              <a:t>天然的輻射</a:t>
            </a:r>
            <a:r>
              <a:rPr lang="en-US" altLang="zh-TW" sz="8800" b="1">
                <a:solidFill>
                  <a:srgbClr val="3333FF"/>
                </a:solidFill>
              </a:rPr>
              <a:t>-3</a:t>
            </a:r>
            <a:endParaRPr lang="zh-TW" altLang="en-US" sz="8800">
              <a:solidFill>
                <a:srgbClr val="3333FF"/>
              </a:solidFill>
            </a:endParaRPr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FF72F9A9-802D-4569-8188-2EEC0592D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經由呼吸、飲水、攝食等，人體內最主要的放射性核種為鉀</a:t>
            </a:r>
            <a:r>
              <a:rPr lang="en-US" altLang="zh-TW" b="1">
                <a:solidFill>
                  <a:srgbClr val="009900"/>
                </a:solidFill>
              </a:rPr>
              <a:t>-40</a:t>
            </a:r>
          </a:p>
          <a:p>
            <a:r>
              <a:rPr lang="zh-TW" altLang="zh-TW" b="1">
                <a:solidFill>
                  <a:srgbClr val="009900"/>
                </a:solidFill>
              </a:rPr>
              <a:t>鉀</a:t>
            </a:r>
            <a:r>
              <a:rPr lang="en-US" altLang="zh-TW" b="1">
                <a:solidFill>
                  <a:srgbClr val="009900"/>
                </a:solidFill>
              </a:rPr>
              <a:t>-40</a:t>
            </a:r>
            <a:r>
              <a:rPr lang="zh-TW" altLang="zh-TW" b="1">
                <a:solidFill>
                  <a:srgbClr val="009900"/>
                </a:solidFill>
              </a:rPr>
              <a:t>特別容易累積在生物肌肉和體液系統內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15364" name="圖片 1">
            <a:extLst>
              <a:ext uri="{FF2B5EF4-FFF2-40B4-BE49-F238E27FC236}">
                <a16:creationId xmlns:a16="http://schemas.microsoft.com/office/drawing/2014/main" id="{2F728DE3-B7AF-4193-978D-D4D7E09E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4292600"/>
            <a:ext cx="27717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D00CE5BA-AD44-41F7-B177-C885ED4E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</a:rPr>
              <a:t>天然的輻射</a:t>
            </a:r>
            <a:r>
              <a:rPr lang="en-US" altLang="zh-TW" sz="8800" b="1">
                <a:solidFill>
                  <a:srgbClr val="3333FF"/>
                </a:solidFill>
              </a:rPr>
              <a:t>-4</a:t>
            </a:r>
            <a:endParaRPr lang="zh-TW" altLang="en-US" sz="8800">
              <a:solidFill>
                <a:srgbClr val="3333FF"/>
              </a:solidFill>
            </a:endParaRPr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D9511042-BB7F-4054-A885-3F393525E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香煙與動物內臟中亦含有天然放射性核種釙</a:t>
            </a:r>
            <a:r>
              <a:rPr lang="en-US" altLang="zh-TW" b="1">
                <a:solidFill>
                  <a:srgbClr val="009900"/>
                </a:solidFill>
              </a:rPr>
              <a:t>-210</a:t>
            </a:r>
            <a:r>
              <a:rPr lang="zh-TW" altLang="en-US" b="1">
                <a:solidFill>
                  <a:srgbClr val="009900"/>
                </a:solidFill>
              </a:rPr>
              <a:t>（半衰期為</a:t>
            </a:r>
            <a:r>
              <a:rPr lang="en-US" altLang="zh-TW" b="1">
                <a:solidFill>
                  <a:srgbClr val="009900"/>
                </a:solidFill>
              </a:rPr>
              <a:t>138.4</a:t>
            </a:r>
            <a:r>
              <a:rPr lang="zh-TW" altLang="en-US" b="1">
                <a:solidFill>
                  <a:srgbClr val="009900"/>
                </a:solidFill>
              </a:rPr>
              <a:t>天）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經由土壤吸收累積於煙草中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若每天抽</a:t>
            </a:r>
            <a:r>
              <a:rPr lang="en-US" altLang="zh-TW" b="1">
                <a:solidFill>
                  <a:srgbClr val="009900"/>
                </a:solidFill>
              </a:rPr>
              <a:t>1.5</a:t>
            </a:r>
            <a:r>
              <a:rPr lang="zh-TW" altLang="en-US" b="1">
                <a:solidFill>
                  <a:srgbClr val="009900"/>
                </a:solidFill>
              </a:rPr>
              <a:t>包香煙，吸入的年有效劑量約</a:t>
            </a:r>
            <a:r>
              <a:rPr lang="en-US" altLang="zh-TW" b="1">
                <a:solidFill>
                  <a:srgbClr val="009900"/>
                </a:solidFill>
              </a:rPr>
              <a:t>10</a:t>
            </a:r>
            <a:r>
              <a:rPr lang="zh-TW" altLang="en-US" b="1">
                <a:solidFill>
                  <a:srgbClr val="009900"/>
                </a:solidFill>
              </a:rPr>
              <a:t>毫西弗</a:t>
            </a:r>
          </a:p>
        </p:txBody>
      </p:sp>
      <p:pic>
        <p:nvPicPr>
          <p:cNvPr id="16388" name="圖片 1">
            <a:extLst>
              <a:ext uri="{FF2B5EF4-FFF2-40B4-BE49-F238E27FC236}">
                <a16:creationId xmlns:a16="http://schemas.microsoft.com/office/drawing/2014/main" id="{F82FE405-68B6-45DD-A05B-233C3104E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4508500"/>
            <a:ext cx="21494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D8A91FB0-7E0F-4193-B9EA-DBD76AEF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進入體內的途徑</a:t>
            </a:r>
            <a:endParaRPr lang="zh-TW" altLang="en-US" sz="8000">
              <a:solidFill>
                <a:srgbClr val="3333FF"/>
              </a:solidFill>
            </a:endParaRPr>
          </a:p>
        </p:txBody>
      </p:sp>
      <p:sp>
        <p:nvSpPr>
          <p:cNvPr id="17411" name="內容版面配置區 2">
            <a:extLst>
              <a:ext uri="{FF2B5EF4-FFF2-40B4-BE49-F238E27FC236}">
                <a16:creationId xmlns:a16="http://schemas.microsoft.com/office/drawing/2014/main" id="{0925E52E-B3B4-49A2-81B8-8501880E1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（</a:t>
            </a:r>
            <a:r>
              <a:rPr lang="en-US" altLang="zh-TW" sz="2800" b="1">
                <a:solidFill>
                  <a:srgbClr val="009900"/>
                </a:solidFill>
              </a:rPr>
              <a:t>1</a:t>
            </a:r>
            <a:r>
              <a:rPr lang="zh-TW" altLang="en-US" sz="2800" b="1">
                <a:solidFill>
                  <a:srgbClr val="009900"/>
                </a:solidFill>
              </a:rPr>
              <a:t>）飲食：如手或食物飲料中有放射性物質。（</a:t>
            </a:r>
            <a:r>
              <a:rPr lang="en-US" altLang="zh-TW" sz="2800" b="1">
                <a:solidFill>
                  <a:srgbClr val="009900"/>
                </a:solidFill>
              </a:rPr>
              <a:t>2</a:t>
            </a:r>
            <a:r>
              <a:rPr lang="zh-TW" altLang="en-US" sz="2800" b="1">
                <a:solidFill>
                  <a:srgbClr val="009900"/>
                </a:solidFill>
              </a:rPr>
              <a:t>）呼吸：如果空氣中有放射性氣體、塵粒蒸汽。（</a:t>
            </a:r>
            <a:r>
              <a:rPr lang="en-US" altLang="zh-TW" sz="2800" b="1">
                <a:solidFill>
                  <a:srgbClr val="009900"/>
                </a:solidFill>
              </a:rPr>
              <a:t>3</a:t>
            </a:r>
            <a:r>
              <a:rPr lang="zh-TW" altLang="en-US" sz="2800" b="1">
                <a:solidFill>
                  <a:srgbClr val="009900"/>
                </a:solidFill>
              </a:rPr>
              <a:t>）傷口：經由外傷傷口進入人體。（</a:t>
            </a:r>
            <a:r>
              <a:rPr lang="en-US" altLang="zh-TW" sz="2800" b="1">
                <a:solidFill>
                  <a:srgbClr val="009900"/>
                </a:solidFill>
              </a:rPr>
              <a:t>4</a:t>
            </a:r>
            <a:r>
              <a:rPr lang="zh-TW" altLang="en-US" sz="2800" b="1">
                <a:solidFill>
                  <a:srgbClr val="009900"/>
                </a:solidFill>
              </a:rPr>
              <a:t>）皮膚：一些放射性物質（氚、碘等），可經由毛孔入侵人體</a:t>
            </a:r>
          </a:p>
        </p:txBody>
      </p:sp>
      <p:pic>
        <p:nvPicPr>
          <p:cNvPr id="17412" name="圖片 1">
            <a:extLst>
              <a:ext uri="{FF2B5EF4-FFF2-40B4-BE49-F238E27FC236}">
                <a16:creationId xmlns:a16="http://schemas.microsoft.com/office/drawing/2014/main" id="{8943666C-5128-4AEC-96C2-7CCAA7A2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265613"/>
            <a:ext cx="2476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7A887957-A66A-4B08-8710-4D431A9F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435" name="內容版面配置區 2">
            <a:extLst>
              <a:ext uri="{FF2B5EF4-FFF2-40B4-BE49-F238E27FC236}">
                <a16:creationId xmlns:a16="http://schemas.microsoft.com/office/drawing/2014/main" id="{C9D4573D-2414-4184-8B47-A10AE5824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6" name="圖片 3">
            <a:extLst>
              <a:ext uri="{FF2B5EF4-FFF2-40B4-BE49-F238E27FC236}">
                <a16:creationId xmlns:a16="http://schemas.microsoft.com/office/drawing/2014/main" id="{1240909F-3933-4913-B35F-F8F5316FD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052513"/>
            <a:ext cx="656272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D910DCEF-A2E2-48C1-B6E5-897AFD5E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459" name="內容版面配置區 2">
            <a:extLst>
              <a:ext uri="{FF2B5EF4-FFF2-40B4-BE49-F238E27FC236}">
                <a16:creationId xmlns:a16="http://schemas.microsoft.com/office/drawing/2014/main" id="{A8375BDF-8295-40FC-BCDC-75AE2173F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60" name="Picture 2" descr="ç¸éåç">
            <a:extLst>
              <a:ext uri="{FF2B5EF4-FFF2-40B4-BE49-F238E27FC236}">
                <a16:creationId xmlns:a16="http://schemas.microsoft.com/office/drawing/2014/main" id="{6A2E151D-289C-419F-AE18-5F7B14575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981075"/>
            <a:ext cx="9096375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4292DFDD-0C76-419F-86B9-31B2F4F6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3" name="內容版面配置區 3">
            <a:extLst>
              <a:ext uri="{FF2B5EF4-FFF2-40B4-BE49-F238E27FC236}">
                <a16:creationId xmlns:a16="http://schemas.microsoft.com/office/drawing/2014/main" id="{CA0B2B51-84A2-4617-A30A-F26A2E0C8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2463" y="1341438"/>
            <a:ext cx="7839075" cy="3887787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E394FF4F-8B44-44C0-B666-7CD92E41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7" name="內容版面配置區 3">
            <a:extLst>
              <a:ext uri="{FF2B5EF4-FFF2-40B4-BE49-F238E27FC236}">
                <a16:creationId xmlns:a16="http://schemas.microsoft.com/office/drawing/2014/main" id="{07EDECC8-4FFB-4EA8-A031-D53D0D10B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333375"/>
            <a:ext cx="8759825" cy="619125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0E898796-7C5F-46BE-BCA2-8844423E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099" name="內容版面配置區 2">
            <a:extLst>
              <a:ext uri="{FF2B5EF4-FFF2-40B4-BE49-F238E27FC236}">
                <a16:creationId xmlns:a16="http://schemas.microsoft.com/office/drawing/2014/main" id="{B89361DD-3D24-4516-9460-C3F1A330B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00" name="圖片 3">
            <a:extLst>
              <a:ext uri="{FF2B5EF4-FFF2-40B4-BE49-F238E27FC236}">
                <a16:creationId xmlns:a16="http://schemas.microsoft.com/office/drawing/2014/main" id="{54BF2F31-1395-4F11-8507-8DFD449F9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125538"/>
            <a:ext cx="7734300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BD87E6F4-AE32-49E8-BD76-4BBEBCA1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1" name="內容版面配置區 3">
            <a:extLst>
              <a:ext uri="{FF2B5EF4-FFF2-40B4-BE49-F238E27FC236}">
                <a16:creationId xmlns:a16="http://schemas.microsoft.com/office/drawing/2014/main" id="{F09FECA7-FEFB-4900-BA22-1977C3B17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404813"/>
            <a:ext cx="8759825" cy="6192837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184D4342-F9DE-499E-877F-86095649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000" b="1">
                <a:solidFill>
                  <a:srgbClr val="3333FF"/>
                </a:solidFill>
              </a:rPr>
              <a:t>輻射傷害的機制</a:t>
            </a:r>
            <a:endParaRPr lang="zh-TW" altLang="en-US" sz="8000">
              <a:solidFill>
                <a:srgbClr val="3333FF"/>
              </a:solidFill>
            </a:endParaRPr>
          </a:p>
        </p:txBody>
      </p:sp>
      <p:sp>
        <p:nvSpPr>
          <p:cNvPr id="23555" name="內容版面配置區 2">
            <a:extLst>
              <a:ext uri="{FF2B5EF4-FFF2-40B4-BE49-F238E27FC236}">
                <a16:creationId xmlns:a16="http://schemas.microsoft.com/office/drawing/2014/main" id="{467379E5-DF63-4405-8EA4-57B4535E2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游離輻射的能量被細胞吸收後，產生游離和反應性強的游離基，再引起損傷分子的反應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短時間內劑量超過某程度時，許多細胞死亡或無法修復，產生白血球和淋巴球顯著減少等症狀</a:t>
            </a:r>
          </a:p>
        </p:txBody>
      </p:sp>
      <p:pic>
        <p:nvPicPr>
          <p:cNvPr id="23556" name="圖片 1">
            <a:extLst>
              <a:ext uri="{FF2B5EF4-FFF2-40B4-BE49-F238E27FC236}">
                <a16:creationId xmlns:a16="http://schemas.microsoft.com/office/drawing/2014/main" id="{755D9C24-08C8-47C6-A3D6-99AD5F887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149725"/>
            <a:ext cx="32194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489A13FD-AE29-46E7-86F8-FEEE9913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  <a:cs typeface="Times New Roman" panose="02020603050405020304" pitchFamily="18" charset="0"/>
              </a:rPr>
              <a:t>長期輻射效應研究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-1</a:t>
            </a:r>
            <a:endParaRPr lang="zh-TW" altLang="en-US" sz="6600">
              <a:solidFill>
                <a:srgbClr val="3333FF"/>
              </a:solidFill>
            </a:endParaRPr>
          </a:p>
        </p:txBody>
      </p:sp>
      <p:sp>
        <p:nvSpPr>
          <p:cNvPr id="24579" name="內容版面配置區 2">
            <a:extLst>
              <a:ext uri="{FF2B5EF4-FFF2-40B4-BE49-F238E27FC236}">
                <a16:creationId xmlns:a16="http://schemas.microsoft.com/office/drawing/2014/main" id="{C21C7CF9-66B9-45F0-9944-F75760535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>
                <a:solidFill>
                  <a:srgbClr val="009900"/>
                </a:solidFill>
              </a:rPr>
              <a:t>1946</a:t>
            </a:r>
            <a:r>
              <a:rPr lang="zh-TW" altLang="en-US" sz="2800" b="1">
                <a:solidFill>
                  <a:srgbClr val="009900"/>
                </a:solidFill>
              </a:rPr>
              <a:t>年，美國國家科學院成立「原子彈傷亡委員會」，研究日本廣島與長崎原爆（</a:t>
            </a:r>
            <a:r>
              <a:rPr lang="en-US" altLang="zh-TW" sz="2800" b="1">
                <a:solidFill>
                  <a:srgbClr val="009900"/>
                </a:solidFill>
              </a:rPr>
              <a:t>1945</a:t>
            </a:r>
            <a:r>
              <a:rPr lang="zh-TW" altLang="en-US" sz="2800" b="1">
                <a:solidFill>
                  <a:srgbClr val="009900"/>
                </a:solidFill>
              </a:rPr>
              <a:t>年）後，倖存者的健康情況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en-US" altLang="zh-TW" sz="2800" b="1">
                <a:solidFill>
                  <a:srgbClr val="009900"/>
                </a:solidFill>
              </a:rPr>
              <a:t>1975</a:t>
            </a:r>
            <a:r>
              <a:rPr lang="zh-TW" altLang="en-US" sz="2800" b="1">
                <a:solidFill>
                  <a:srgbClr val="009900"/>
                </a:solidFill>
              </a:rPr>
              <a:t>年，由美日聯合組成「輻射效應研究基金會」接替</a:t>
            </a:r>
          </a:p>
        </p:txBody>
      </p:sp>
      <p:pic>
        <p:nvPicPr>
          <p:cNvPr id="24580" name="圖片 1">
            <a:extLst>
              <a:ext uri="{FF2B5EF4-FFF2-40B4-BE49-F238E27FC236}">
                <a16:creationId xmlns:a16="http://schemas.microsoft.com/office/drawing/2014/main" id="{A9F8D0E2-A9A7-43B2-BD30-31F5D3FDC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418013"/>
            <a:ext cx="377507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圖片 2">
            <a:extLst>
              <a:ext uri="{FF2B5EF4-FFF2-40B4-BE49-F238E27FC236}">
                <a16:creationId xmlns:a16="http://schemas.microsoft.com/office/drawing/2014/main" id="{B18CE919-8D16-4DDE-8C54-4FCD50F5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418013"/>
            <a:ext cx="2792412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文字方塊 1">
            <a:extLst>
              <a:ext uri="{FF2B5EF4-FFF2-40B4-BE49-F238E27FC236}">
                <a16:creationId xmlns:a16="http://schemas.microsoft.com/office/drawing/2014/main" id="{B6219E85-F7C5-48C7-ACCA-5DB82E626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398963"/>
            <a:ext cx="49212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000" b="1">
                <a:solidFill>
                  <a:srgbClr val="FF00FF"/>
                </a:solidFill>
              </a:rPr>
              <a:t>廣島圓頂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850844F0-D782-4694-9A31-AB1CA873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  <a:cs typeface="Times New Roman" panose="02020603050405020304" pitchFamily="18" charset="0"/>
              </a:rPr>
              <a:t>長期輻射效應研究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-2</a:t>
            </a:r>
            <a:endParaRPr lang="zh-TW" altLang="en-US"/>
          </a:p>
        </p:txBody>
      </p:sp>
      <p:sp>
        <p:nvSpPr>
          <p:cNvPr id="25603" name="內容版面配置區 2">
            <a:extLst>
              <a:ext uri="{FF2B5EF4-FFF2-40B4-BE49-F238E27FC236}">
                <a16:creationId xmlns:a16="http://schemas.microsoft.com/office/drawing/2014/main" id="{0C7C4F69-2988-4889-9640-373FA485F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廣島與長崎的輻射劑量，在爆炸後一週內只剩一成，一年內即少於自然背景值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壽命研究群（</a:t>
            </a:r>
            <a:r>
              <a:rPr lang="en-US" altLang="zh-TW" b="1">
                <a:solidFill>
                  <a:srgbClr val="009900"/>
                </a:solidFill>
              </a:rPr>
              <a:t>12</a:t>
            </a:r>
            <a:r>
              <a:rPr lang="zh-TW" altLang="en-US" b="1">
                <a:solidFill>
                  <a:srgbClr val="009900"/>
                </a:solidFill>
              </a:rPr>
              <a:t>萬人）：</a:t>
            </a:r>
            <a:r>
              <a:rPr lang="en-US" altLang="zh-TW" b="1">
                <a:solidFill>
                  <a:srgbClr val="009900"/>
                </a:solidFill>
              </a:rPr>
              <a:t>9</a:t>
            </a:r>
            <a:r>
              <a:rPr lang="zh-TW" altLang="en-US" b="1">
                <a:solidFill>
                  <a:srgbClr val="009900"/>
                </a:solidFill>
              </a:rPr>
              <a:t>萬人在爆炸方圓</a:t>
            </a:r>
            <a:r>
              <a:rPr lang="en-US" altLang="zh-TW" b="1">
                <a:solidFill>
                  <a:srgbClr val="009900"/>
                </a:solidFill>
              </a:rPr>
              <a:t>10</a:t>
            </a:r>
            <a:r>
              <a:rPr lang="zh-TW" altLang="en-US" b="1">
                <a:solidFill>
                  <a:srgbClr val="009900"/>
                </a:solidFill>
              </a:rPr>
              <a:t>公里內，而其半數在</a:t>
            </a:r>
            <a:r>
              <a:rPr lang="en-US" altLang="zh-TW" b="1">
                <a:solidFill>
                  <a:srgbClr val="009900"/>
                </a:solidFill>
              </a:rPr>
              <a:t>2.5</a:t>
            </a:r>
            <a:r>
              <a:rPr lang="zh-TW" altLang="en-US" b="1">
                <a:solidFill>
                  <a:srgbClr val="009900"/>
                </a:solidFill>
              </a:rPr>
              <a:t>公里內</a:t>
            </a:r>
          </a:p>
        </p:txBody>
      </p:sp>
      <p:pic>
        <p:nvPicPr>
          <p:cNvPr id="25604" name="圖片 1">
            <a:extLst>
              <a:ext uri="{FF2B5EF4-FFF2-40B4-BE49-F238E27FC236}">
                <a16:creationId xmlns:a16="http://schemas.microsoft.com/office/drawing/2014/main" id="{5CEB3A68-DF74-4149-AA19-B1E1B3157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221163"/>
            <a:ext cx="19621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FC6F0E69-5785-4AE5-8E58-44995A30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  <a:cs typeface="Times New Roman" panose="02020603050405020304" pitchFamily="18" charset="0"/>
              </a:rPr>
              <a:t>長期輻射效應研究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-3</a:t>
            </a:r>
            <a:endParaRPr lang="zh-TW" altLang="en-US"/>
          </a:p>
        </p:txBody>
      </p:sp>
      <p:sp>
        <p:nvSpPr>
          <p:cNvPr id="26627" name="內容版面配置區 2">
            <a:extLst>
              <a:ext uri="{FF2B5EF4-FFF2-40B4-BE49-F238E27FC236}">
                <a16:creationId xmlns:a16="http://schemas.microsoft.com/office/drawing/2014/main" id="{8DA9171E-01E1-4DD5-B3D3-018E3649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>
                <a:solidFill>
                  <a:srgbClr val="009900"/>
                </a:solidFill>
              </a:rPr>
              <a:t>1</a:t>
            </a:r>
            <a:r>
              <a:rPr lang="zh-TW" altLang="en-US" sz="2800" b="1">
                <a:solidFill>
                  <a:srgbClr val="009900"/>
                </a:solidFill>
              </a:rPr>
              <a:t>～</a:t>
            </a:r>
            <a:r>
              <a:rPr lang="en-US" altLang="zh-TW" sz="2800" b="1">
                <a:solidFill>
                  <a:srgbClr val="009900"/>
                </a:solidFill>
              </a:rPr>
              <a:t>1.2</a:t>
            </a:r>
            <a:r>
              <a:rPr lang="zh-TW" altLang="en-US" sz="2800" b="1">
                <a:solidFill>
                  <a:srgbClr val="009900"/>
                </a:solidFill>
              </a:rPr>
              <a:t>公里以內者約一半人數倖存，其骨髓劑量為</a:t>
            </a:r>
            <a:r>
              <a:rPr lang="en-US" altLang="zh-TW" sz="2800" b="1">
                <a:solidFill>
                  <a:srgbClr val="009900"/>
                </a:solidFill>
              </a:rPr>
              <a:t>3,500</a:t>
            </a:r>
            <a:r>
              <a:rPr lang="zh-TW" altLang="en-US" sz="2800" b="1">
                <a:solidFill>
                  <a:srgbClr val="009900"/>
                </a:solidFill>
              </a:rPr>
              <a:t>～</a:t>
            </a:r>
            <a:r>
              <a:rPr lang="en-US" altLang="zh-TW" sz="2800" b="1">
                <a:solidFill>
                  <a:srgbClr val="009900"/>
                </a:solidFill>
              </a:rPr>
              <a:t>4,500</a:t>
            </a:r>
            <a:r>
              <a:rPr lang="zh-TW" altLang="en-US" sz="2800" b="1">
                <a:solidFill>
                  <a:srgbClr val="009900"/>
                </a:solidFill>
              </a:rPr>
              <a:t>毫西弗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FF00FF"/>
                </a:solidFill>
              </a:rPr>
              <a:t>死因為爆炸力、熱、輻射</a:t>
            </a:r>
            <a:endParaRPr lang="en-US" altLang="zh-TW" sz="2800" b="1">
              <a:solidFill>
                <a:srgbClr val="FF00FF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離爆炸點每增加</a:t>
            </a:r>
            <a:r>
              <a:rPr lang="en-US" altLang="zh-TW" sz="2800" b="1">
                <a:solidFill>
                  <a:srgbClr val="009900"/>
                </a:solidFill>
              </a:rPr>
              <a:t>200</a:t>
            </a:r>
            <a:r>
              <a:rPr lang="zh-TW" altLang="en-US" sz="2800" b="1">
                <a:solidFill>
                  <a:srgbClr val="009900"/>
                </a:solidFill>
              </a:rPr>
              <a:t>公尺，所受劑量少一半。離</a:t>
            </a:r>
            <a:r>
              <a:rPr lang="en-US" altLang="zh-TW" sz="2800" b="1">
                <a:solidFill>
                  <a:srgbClr val="009900"/>
                </a:solidFill>
              </a:rPr>
              <a:t>4</a:t>
            </a:r>
            <a:r>
              <a:rPr lang="zh-TW" altLang="en-US" sz="2800" b="1">
                <a:solidFill>
                  <a:srgbClr val="009900"/>
                </a:solidFill>
              </a:rPr>
              <a:t>公里約</a:t>
            </a:r>
            <a:r>
              <a:rPr lang="en-US" altLang="zh-TW" sz="2800" b="1">
                <a:solidFill>
                  <a:srgbClr val="009900"/>
                </a:solidFill>
              </a:rPr>
              <a:t>0.1</a:t>
            </a:r>
            <a:r>
              <a:rPr lang="zh-TW" altLang="en-US" sz="2800" b="1">
                <a:solidFill>
                  <a:srgbClr val="009900"/>
                </a:solidFill>
              </a:rPr>
              <a:t>毫西弗</a:t>
            </a:r>
          </a:p>
        </p:txBody>
      </p:sp>
      <p:pic>
        <p:nvPicPr>
          <p:cNvPr id="26628" name="圖片 1">
            <a:extLst>
              <a:ext uri="{FF2B5EF4-FFF2-40B4-BE49-F238E27FC236}">
                <a16:creationId xmlns:a16="http://schemas.microsoft.com/office/drawing/2014/main" id="{3D41A8D1-864F-4BA9-B5A2-E4F5A090C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149725"/>
            <a:ext cx="225425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E27A7D55-11D5-4823-8F1B-887C9B00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  <a:cs typeface="Times New Roman" panose="02020603050405020304" pitchFamily="18" charset="0"/>
              </a:rPr>
              <a:t>長期輻射效應研究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-4</a:t>
            </a:r>
            <a:endParaRPr lang="zh-TW" altLang="en-US"/>
          </a:p>
        </p:txBody>
      </p:sp>
      <p:sp>
        <p:nvSpPr>
          <p:cNvPr id="27651" name="內容版面配置區 2">
            <a:extLst>
              <a:ext uri="{FF2B5EF4-FFF2-40B4-BE49-F238E27FC236}">
                <a16:creationId xmlns:a16="http://schemas.microsoft.com/office/drawing/2014/main" id="{F95F16A5-E180-4D04-A662-A6CB3FC25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30</a:t>
            </a:r>
            <a:r>
              <a:rPr lang="zh-TW" altLang="en-US" b="1">
                <a:solidFill>
                  <a:srgbClr val="009900"/>
                </a:solidFill>
              </a:rPr>
              <a:t>歲時受到</a:t>
            </a:r>
            <a:r>
              <a:rPr lang="en-US" altLang="zh-TW" b="1">
                <a:solidFill>
                  <a:srgbClr val="009900"/>
                </a:solidFill>
              </a:rPr>
              <a:t>100</a:t>
            </a:r>
            <a:r>
              <a:rPr lang="zh-TW" altLang="en-US" b="1">
                <a:solidFill>
                  <a:srgbClr val="009900"/>
                </a:solidFill>
              </a:rPr>
              <a:t>毫西弗的劑量，其致癌死亡的風險增加率為</a:t>
            </a:r>
            <a:r>
              <a:rPr lang="en-US" altLang="zh-TW" b="1">
                <a:solidFill>
                  <a:srgbClr val="009900"/>
                </a:solidFill>
              </a:rPr>
              <a:t>21%</a:t>
            </a:r>
            <a:r>
              <a:rPr lang="zh-TW" altLang="en-US" b="1">
                <a:solidFill>
                  <a:srgbClr val="009900"/>
                </a:solidFill>
              </a:rPr>
              <a:t>，比正常人多</a:t>
            </a:r>
            <a:r>
              <a:rPr lang="en-US" altLang="zh-TW" b="1">
                <a:solidFill>
                  <a:srgbClr val="009900"/>
                </a:solidFill>
              </a:rPr>
              <a:t>1%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日常累積劑量總量</a:t>
            </a:r>
            <a:r>
              <a:rPr lang="en-US" altLang="zh-TW" b="1">
                <a:solidFill>
                  <a:srgbClr val="009900"/>
                </a:solidFill>
              </a:rPr>
              <a:t>100</a:t>
            </a:r>
            <a:r>
              <a:rPr lang="zh-TW" altLang="en-US" b="1">
                <a:solidFill>
                  <a:srgbClr val="009900"/>
                </a:solidFill>
              </a:rPr>
              <a:t>毫西弗時，一生致癌死亡的風險增加率為</a:t>
            </a:r>
            <a:r>
              <a:rPr lang="en-US" altLang="zh-TW" b="1">
                <a:solidFill>
                  <a:srgbClr val="009900"/>
                </a:solidFill>
              </a:rPr>
              <a:t>0.6%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27652" name="圖片 1">
            <a:extLst>
              <a:ext uri="{FF2B5EF4-FFF2-40B4-BE49-F238E27FC236}">
                <a16:creationId xmlns:a16="http://schemas.microsoft.com/office/drawing/2014/main" id="{A36D7F19-A120-473B-8B62-E69C4B3E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895725"/>
            <a:ext cx="18573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AAA79DA8-CC36-4805-869E-92987C60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  <a:cs typeface="Times New Roman" panose="02020603050405020304" pitchFamily="18" charset="0"/>
              </a:rPr>
              <a:t>長期輻射效應研究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-5</a:t>
            </a:r>
            <a:endParaRPr lang="zh-TW" altLang="en-US"/>
          </a:p>
        </p:txBody>
      </p:sp>
      <p:sp>
        <p:nvSpPr>
          <p:cNvPr id="28675" name="內容版面配置區 2">
            <a:extLst>
              <a:ext uri="{FF2B5EF4-FFF2-40B4-BE49-F238E27FC236}">
                <a16:creationId xmlns:a16="http://schemas.microsoft.com/office/drawing/2014/main" id="{210C29B5-89F0-4869-82E0-E6FA8EABF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白血病死亡率佔所有癌症死亡率的</a:t>
            </a:r>
            <a:r>
              <a:rPr lang="en-US" altLang="zh-TW" b="1">
                <a:solidFill>
                  <a:srgbClr val="009900"/>
                </a:solidFill>
              </a:rPr>
              <a:t>3%</a:t>
            </a:r>
            <a:r>
              <a:rPr lang="zh-TW" altLang="en-US" b="1">
                <a:solidFill>
                  <a:srgbClr val="009900"/>
                </a:solidFill>
              </a:rPr>
              <a:t>，而佔所有死亡率的</a:t>
            </a:r>
            <a:r>
              <a:rPr lang="en-US" altLang="zh-TW" b="1">
                <a:solidFill>
                  <a:srgbClr val="009900"/>
                </a:solidFill>
              </a:rPr>
              <a:t>1%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發病率在曝露</a:t>
            </a:r>
            <a:r>
              <a:rPr lang="en-US" altLang="zh-TW" b="1">
                <a:solidFill>
                  <a:srgbClr val="009900"/>
                </a:solidFill>
              </a:rPr>
              <a:t>8</a:t>
            </a:r>
            <a:r>
              <a:rPr lang="zh-TW" altLang="en-US" b="1">
                <a:solidFill>
                  <a:srgbClr val="009900"/>
                </a:solidFill>
              </a:rPr>
              <a:t>～</a:t>
            </a:r>
            <a:r>
              <a:rPr lang="en-US" altLang="zh-TW" b="1">
                <a:solidFill>
                  <a:srgbClr val="009900"/>
                </a:solidFill>
              </a:rPr>
              <a:t>10</a:t>
            </a:r>
            <a:r>
              <a:rPr lang="zh-TW" altLang="en-US" b="1">
                <a:solidFill>
                  <a:srgbClr val="009900"/>
                </a:solidFill>
              </a:rPr>
              <a:t>年後達到高峰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炸點</a:t>
            </a:r>
            <a:r>
              <a:rPr lang="en-US" altLang="zh-TW" b="1">
                <a:solidFill>
                  <a:srgbClr val="009900"/>
                </a:solidFill>
              </a:rPr>
              <a:t>2.5</a:t>
            </a:r>
            <a:r>
              <a:rPr lang="zh-TW" altLang="en-US" b="1">
                <a:solidFill>
                  <a:srgbClr val="009900"/>
                </a:solidFill>
              </a:rPr>
              <a:t>公里內（約</a:t>
            </a:r>
            <a:r>
              <a:rPr lang="en-US" altLang="zh-TW" b="1">
                <a:solidFill>
                  <a:srgbClr val="009900"/>
                </a:solidFill>
              </a:rPr>
              <a:t>200</a:t>
            </a:r>
            <a:r>
              <a:rPr lang="zh-TW" altLang="en-US" b="1">
                <a:solidFill>
                  <a:srgbClr val="009900"/>
                </a:solidFill>
              </a:rPr>
              <a:t>毫西弗），癌症增加率約</a:t>
            </a:r>
            <a:r>
              <a:rPr lang="en-US" altLang="zh-TW" b="1">
                <a:solidFill>
                  <a:srgbClr val="009900"/>
                </a:solidFill>
              </a:rPr>
              <a:t>10%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28676" name="圖片 1">
            <a:extLst>
              <a:ext uri="{FF2B5EF4-FFF2-40B4-BE49-F238E27FC236}">
                <a16:creationId xmlns:a16="http://schemas.microsoft.com/office/drawing/2014/main" id="{E7DC485A-17FD-4F2D-827A-63F26888D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5085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2B45E2C0-9D9C-4343-AA98-79F2B481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  <a:cs typeface="Times New Roman" panose="02020603050405020304" pitchFamily="18" charset="0"/>
              </a:rPr>
              <a:t>長期輻射效應研究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-6</a:t>
            </a:r>
            <a:endParaRPr lang="zh-TW" altLang="en-US"/>
          </a:p>
        </p:txBody>
      </p:sp>
      <p:sp>
        <p:nvSpPr>
          <p:cNvPr id="29699" name="內容版面配置區 2">
            <a:extLst>
              <a:ext uri="{FF2B5EF4-FFF2-40B4-BE49-F238E27FC236}">
                <a16:creationId xmlns:a16="http://schemas.microsoft.com/office/drawing/2014/main" id="{DF4B846A-250E-48B1-8E77-11A90DD63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輻射造成的心血管死亡者約為其造成癌症死亡者的三分之一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兒童成長遲緩風險也增加</a:t>
            </a:r>
          </a:p>
        </p:txBody>
      </p:sp>
      <p:pic>
        <p:nvPicPr>
          <p:cNvPr id="29700" name="圖片 1">
            <a:extLst>
              <a:ext uri="{FF2B5EF4-FFF2-40B4-BE49-F238E27FC236}">
                <a16:creationId xmlns:a16="http://schemas.microsoft.com/office/drawing/2014/main" id="{17205672-10BF-41E4-9521-5D5C1F92B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149725"/>
            <a:ext cx="55911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FCBFEE96-F820-4B83-AC7C-06502A83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  <a:cs typeface="Times New Roman" panose="02020603050405020304" pitchFamily="18" charset="0"/>
              </a:rPr>
              <a:t>長期輻射效應研究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-7</a:t>
            </a:r>
            <a:endParaRPr lang="zh-TW" altLang="en-US"/>
          </a:p>
        </p:txBody>
      </p:sp>
      <p:sp>
        <p:nvSpPr>
          <p:cNvPr id="30723" name="內容版面配置區 2">
            <a:extLst>
              <a:ext uri="{FF2B5EF4-FFF2-40B4-BE49-F238E27FC236}">
                <a16:creationId xmlns:a16="http://schemas.microsoft.com/office/drawing/2014/main" id="{4C1B3FD0-301C-4529-AA87-582ED5E4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2000</a:t>
            </a:r>
            <a:r>
              <a:rPr lang="zh-TW" altLang="en-US" b="1">
                <a:solidFill>
                  <a:srgbClr val="009900"/>
                </a:solidFill>
              </a:rPr>
              <a:t>年，</a:t>
            </a:r>
            <a:r>
              <a:rPr lang="en-US" altLang="zh-TW" b="1">
                <a:solidFill>
                  <a:srgbClr val="009900"/>
                </a:solidFill>
              </a:rPr>
              <a:t>7.9%</a:t>
            </a:r>
            <a:r>
              <a:rPr lang="zh-TW" altLang="en-US" b="1">
                <a:solidFill>
                  <a:srgbClr val="009900"/>
                </a:solidFill>
              </a:rPr>
              <a:t>居民死於癌症。其他類似城市（但沒受核彈）罹癌率</a:t>
            </a:r>
            <a:r>
              <a:rPr lang="en-US" altLang="zh-TW" b="1">
                <a:solidFill>
                  <a:srgbClr val="009900"/>
                </a:solidFill>
              </a:rPr>
              <a:t>7.5%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核彈輻射額外罹癌增加率很小（</a:t>
            </a:r>
            <a:r>
              <a:rPr lang="en-US" altLang="zh-TW" b="1">
                <a:solidFill>
                  <a:srgbClr val="009900"/>
                </a:solidFill>
              </a:rPr>
              <a:t>50</a:t>
            </a:r>
            <a:r>
              <a:rPr lang="zh-TW" altLang="en-US" b="1">
                <a:solidFill>
                  <a:srgbClr val="009900"/>
                </a:solidFill>
              </a:rPr>
              <a:t>年來</a:t>
            </a:r>
            <a:r>
              <a:rPr lang="en-US" altLang="zh-TW" b="1">
                <a:solidFill>
                  <a:srgbClr val="009900"/>
                </a:solidFill>
              </a:rPr>
              <a:t>0.4%</a:t>
            </a:r>
            <a:r>
              <a:rPr lang="zh-TW" altLang="en-US" b="1">
                <a:solidFill>
                  <a:srgbClr val="009900"/>
                </a:solidFill>
              </a:rPr>
              <a:t>）</a:t>
            </a:r>
          </a:p>
        </p:txBody>
      </p:sp>
      <p:pic>
        <p:nvPicPr>
          <p:cNvPr id="30724" name="圖片 2">
            <a:extLst>
              <a:ext uri="{FF2B5EF4-FFF2-40B4-BE49-F238E27FC236}">
                <a16:creationId xmlns:a16="http://schemas.microsoft.com/office/drawing/2014/main" id="{AE0A9150-07C9-42B9-BED8-A163BB700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967163"/>
            <a:ext cx="11906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13460127-DA20-4A59-AF66-49828545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  <a:cs typeface="Times New Roman" panose="02020603050405020304" pitchFamily="18" charset="0"/>
              </a:rPr>
              <a:t>長期輻射效應研究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-8</a:t>
            </a:r>
            <a:endParaRPr lang="zh-TW" altLang="en-US"/>
          </a:p>
        </p:txBody>
      </p:sp>
      <p:sp>
        <p:nvSpPr>
          <p:cNvPr id="31747" name="內容版面配置區 2">
            <a:extLst>
              <a:ext uri="{FF2B5EF4-FFF2-40B4-BE49-F238E27FC236}">
                <a16:creationId xmlns:a16="http://schemas.microsoft.com/office/drawing/2014/main" id="{5525462C-080C-4DD6-83CD-77FAB44C9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受到劑量少於</a:t>
            </a:r>
            <a:r>
              <a:rPr lang="en-US" altLang="zh-TW" b="1">
                <a:solidFill>
                  <a:srgbClr val="009900"/>
                </a:solidFill>
              </a:rPr>
              <a:t>100</a:t>
            </a:r>
            <a:r>
              <a:rPr lang="zh-TW" altLang="en-US" b="1">
                <a:solidFill>
                  <a:srgbClr val="009900"/>
                </a:solidFill>
              </a:rPr>
              <a:t>毫西弗時，並無明顯的致癌增加率，也無肢體變形、心臟病、畸形胎兒等的增加率</a:t>
            </a:r>
          </a:p>
        </p:txBody>
      </p:sp>
      <p:pic>
        <p:nvPicPr>
          <p:cNvPr id="31748" name="圖片 1">
            <a:extLst>
              <a:ext uri="{FF2B5EF4-FFF2-40B4-BE49-F238E27FC236}">
                <a16:creationId xmlns:a16="http://schemas.microsoft.com/office/drawing/2014/main" id="{4CB9E447-8867-4A5A-96F1-14FCF973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789363"/>
            <a:ext cx="2089150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C2726660-EEED-4BC3-8E67-61A31059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目錄</a:t>
            </a:r>
          </a:p>
        </p:txBody>
      </p:sp>
      <p:sp>
        <p:nvSpPr>
          <p:cNvPr id="5123" name="內容版面配置區 2">
            <a:extLst>
              <a:ext uri="{FF2B5EF4-FFF2-40B4-BE49-F238E27FC236}">
                <a16:creationId xmlns:a16="http://schemas.microsoft.com/office/drawing/2014/main" id="{48D9778D-C97C-4F5C-A1D1-A4BBC84D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275" y="1981200"/>
            <a:ext cx="6765925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核能爭議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天然的輻射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長期輻射效應研究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和平用途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天然核反應爐</a:t>
            </a:r>
          </a:p>
        </p:txBody>
      </p:sp>
      <p:pic>
        <p:nvPicPr>
          <p:cNvPr id="5124" name="圖片 3">
            <a:extLst>
              <a:ext uri="{FF2B5EF4-FFF2-40B4-BE49-F238E27FC236}">
                <a16:creationId xmlns:a16="http://schemas.microsoft.com/office/drawing/2014/main" id="{38F0ACD8-6888-4753-925D-6815BFE28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133600"/>
            <a:ext cx="2590800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0A41F04C-D394-423E-BA05-EDEA3583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  <a:cs typeface="Times New Roman" panose="02020603050405020304" pitchFamily="18" charset="0"/>
              </a:rPr>
              <a:t>長期輻射效應研究</a:t>
            </a:r>
            <a:r>
              <a:rPr lang="en-US" altLang="zh-TW" sz="6600" b="1">
                <a:solidFill>
                  <a:srgbClr val="3333FF"/>
                </a:solidFill>
                <a:cs typeface="Times New Roman" panose="02020603050405020304" pitchFamily="18" charset="0"/>
              </a:rPr>
              <a:t>-9</a:t>
            </a:r>
            <a:endParaRPr lang="zh-TW" altLang="en-US"/>
          </a:p>
        </p:txBody>
      </p:sp>
      <p:sp>
        <p:nvSpPr>
          <p:cNvPr id="32771" name="內容版面配置區 2">
            <a:extLst>
              <a:ext uri="{FF2B5EF4-FFF2-40B4-BE49-F238E27FC236}">
                <a16:creationId xmlns:a16="http://schemas.microsoft.com/office/drawing/2014/main" id="{DB6CD0F3-5C39-49D0-A791-2ACD95AC1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未發現有顯著的遺傳效應（受曝者最高劑量達</a:t>
            </a:r>
            <a:r>
              <a:rPr lang="en-US" altLang="zh-TW" sz="2800" b="1">
                <a:solidFill>
                  <a:srgbClr val="009900"/>
                </a:solidFill>
              </a:rPr>
              <a:t>400</a:t>
            </a:r>
            <a:r>
              <a:rPr lang="zh-TW" altLang="en-US" sz="2800" b="1">
                <a:solidFill>
                  <a:srgbClr val="009900"/>
                </a:solidFill>
              </a:rPr>
              <a:t>毫西弗）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原因在妊娠期間胚胎發展及發育會自行修復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與自然發生遺傳疾病相比非常小</a:t>
            </a:r>
          </a:p>
        </p:txBody>
      </p:sp>
      <p:pic>
        <p:nvPicPr>
          <p:cNvPr id="32772" name="圖片 1">
            <a:extLst>
              <a:ext uri="{FF2B5EF4-FFF2-40B4-BE49-F238E27FC236}">
                <a16:creationId xmlns:a16="http://schemas.microsoft.com/office/drawing/2014/main" id="{B9B1CC56-307B-4F00-AE93-738156143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8" y="4437063"/>
            <a:ext cx="1984375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EA1BF479-0777-4301-83A0-C33BE89A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200" b="1">
                <a:solidFill>
                  <a:srgbClr val="3333FF"/>
                </a:solidFill>
                <a:cs typeface="Times New Roman" panose="02020603050405020304" pitchFamily="18" charset="0"/>
              </a:rPr>
              <a:t>長期輻射效應研究</a:t>
            </a:r>
            <a:r>
              <a:rPr lang="en-US" altLang="zh-TW" sz="6200" b="1">
                <a:solidFill>
                  <a:srgbClr val="3333FF"/>
                </a:solidFill>
                <a:cs typeface="Times New Roman" panose="02020603050405020304" pitchFamily="18" charset="0"/>
              </a:rPr>
              <a:t>-10</a:t>
            </a:r>
            <a:endParaRPr lang="zh-TW" altLang="en-US" sz="6200"/>
          </a:p>
        </p:txBody>
      </p:sp>
      <p:sp>
        <p:nvSpPr>
          <p:cNvPr id="33795" name="內容版面配置區 2">
            <a:extLst>
              <a:ext uri="{FF2B5EF4-FFF2-40B4-BE49-F238E27FC236}">
                <a16:creationId xmlns:a16="http://schemas.microsoft.com/office/drawing/2014/main" id="{C42AE541-A51E-420E-BDAC-6652ADD01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車諾比事故，首批</a:t>
            </a:r>
            <a:r>
              <a:rPr lang="en-US" altLang="zh-TW" sz="2800" b="1">
                <a:solidFill>
                  <a:srgbClr val="009900"/>
                </a:solidFill>
              </a:rPr>
              <a:t>237</a:t>
            </a:r>
            <a:r>
              <a:rPr lang="zh-TW" altLang="en-US" sz="2800" b="1">
                <a:solidFill>
                  <a:srgbClr val="009900"/>
                </a:solidFill>
              </a:rPr>
              <a:t>位消防隊員，幾週後，</a:t>
            </a:r>
            <a:r>
              <a:rPr lang="en-US" altLang="zh-TW" sz="2800" b="1">
                <a:solidFill>
                  <a:srgbClr val="009900"/>
                </a:solidFill>
              </a:rPr>
              <a:t>28</a:t>
            </a:r>
            <a:r>
              <a:rPr lang="zh-TW" altLang="en-US" sz="2800" b="1">
                <a:solidFill>
                  <a:srgbClr val="009900"/>
                </a:solidFill>
              </a:rPr>
              <a:t>人死亡，其中</a:t>
            </a:r>
            <a:r>
              <a:rPr lang="en-US" altLang="zh-TW" sz="2800" b="1">
                <a:solidFill>
                  <a:srgbClr val="009900"/>
                </a:solidFill>
              </a:rPr>
              <a:t>27</a:t>
            </a:r>
            <a:r>
              <a:rPr lang="zh-TW" altLang="en-US" sz="2800" b="1">
                <a:solidFill>
                  <a:srgbClr val="009900"/>
                </a:solidFill>
              </a:rPr>
              <a:t>人受到劑量超過</a:t>
            </a:r>
            <a:r>
              <a:rPr lang="en-US" altLang="zh-TW" sz="2800" b="1">
                <a:solidFill>
                  <a:srgbClr val="009900"/>
                </a:solidFill>
              </a:rPr>
              <a:t>4000</a:t>
            </a:r>
            <a:r>
              <a:rPr lang="zh-TW" altLang="en-US" sz="2800" b="1">
                <a:solidFill>
                  <a:srgbClr val="009900"/>
                </a:solidFill>
              </a:rPr>
              <a:t>毫西弗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輻射治癌：腫瘤受</a:t>
            </a:r>
            <a:r>
              <a:rPr lang="en-US" altLang="zh-TW" sz="2800" b="1">
                <a:solidFill>
                  <a:srgbClr val="009900"/>
                </a:solidFill>
              </a:rPr>
              <a:t>40,000</a:t>
            </a:r>
            <a:r>
              <a:rPr lang="zh-TW" altLang="en-US" sz="2800" b="1">
                <a:solidFill>
                  <a:srgbClr val="009900"/>
                </a:solidFill>
              </a:rPr>
              <a:t>毫西弗後會滅亡。腫瘤旁的健康組織會受到約</a:t>
            </a:r>
            <a:r>
              <a:rPr lang="en-US" altLang="zh-TW" sz="2800" b="1">
                <a:solidFill>
                  <a:srgbClr val="009900"/>
                </a:solidFill>
              </a:rPr>
              <a:t>20,000</a:t>
            </a:r>
            <a:r>
              <a:rPr lang="zh-TW" altLang="en-US" sz="2800" b="1">
                <a:solidFill>
                  <a:srgbClr val="009900"/>
                </a:solidFill>
              </a:rPr>
              <a:t>毫西弗的劑量</a:t>
            </a:r>
          </a:p>
        </p:txBody>
      </p:sp>
      <p:pic>
        <p:nvPicPr>
          <p:cNvPr id="33796" name="圖片 1">
            <a:extLst>
              <a:ext uri="{FF2B5EF4-FFF2-40B4-BE49-F238E27FC236}">
                <a16:creationId xmlns:a16="http://schemas.microsoft.com/office/drawing/2014/main" id="{56A5BF92-A82C-4F36-8E7A-C89724C5E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70350"/>
            <a:ext cx="502920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89AD368E-6BA6-4CF1-B579-C433DE79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200" b="1">
                <a:solidFill>
                  <a:srgbClr val="3333FF"/>
                </a:solidFill>
                <a:cs typeface="Times New Roman" panose="02020603050405020304" pitchFamily="18" charset="0"/>
              </a:rPr>
              <a:t>長期輻射效應研究</a:t>
            </a:r>
            <a:r>
              <a:rPr lang="en-US" altLang="zh-TW" sz="6200" b="1">
                <a:solidFill>
                  <a:srgbClr val="3333FF"/>
                </a:solidFill>
                <a:cs typeface="Times New Roman" panose="02020603050405020304" pitchFamily="18" charset="0"/>
              </a:rPr>
              <a:t>-11</a:t>
            </a:r>
            <a:endParaRPr lang="zh-TW" altLang="en-US" sz="6200"/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C6FC9F65-9BD0-414F-A67B-58E0397B2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關鍵在於治療時，劑量分攤到</a:t>
            </a:r>
            <a:r>
              <a:rPr lang="en-US" altLang="zh-TW" sz="2800" b="1">
                <a:solidFill>
                  <a:srgbClr val="009900"/>
                </a:solidFill>
              </a:rPr>
              <a:t>4—6</a:t>
            </a:r>
            <a:r>
              <a:rPr lang="zh-TW" altLang="en-US" sz="2800" b="1">
                <a:solidFill>
                  <a:srgbClr val="009900"/>
                </a:solidFill>
              </a:rPr>
              <a:t>週，讓人體細胞可自我修復（例如，腫瘤抑制蛋白</a:t>
            </a:r>
            <a:r>
              <a:rPr lang="en-US" altLang="zh-TW" sz="2800" b="1">
                <a:solidFill>
                  <a:srgbClr val="009900"/>
                </a:solidFill>
              </a:rPr>
              <a:t>p53</a:t>
            </a:r>
            <a:r>
              <a:rPr lang="zh-TW" altLang="en-US" sz="2800" b="1">
                <a:solidFill>
                  <a:srgbClr val="009900"/>
                </a:solidFill>
              </a:rPr>
              <a:t>能活化</a:t>
            </a:r>
            <a:r>
              <a:rPr lang="en-US" altLang="zh-TW" sz="2800" b="1">
                <a:solidFill>
                  <a:srgbClr val="009900"/>
                </a:solidFill>
              </a:rPr>
              <a:t>DNA</a:t>
            </a:r>
            <a:r>
              <a:rPr lang="zh-TW" altLang="en-US" sz="2800" b="1">
                <a:solidFill>
                  <a:srgbClr val="009900"/>
                </a:solidFill>
              </a:rPr>
              <a:t>修復蛋白，避免癌症發生）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每天，健康細胞接受約</a:t>
            </a:r>
            <a:r>
              <a:rPr lang="en-US" altLang="zh-TW" sz="2800" b="1">
                <a:solidFill>
                  <a:srgbClr val="009900"/>
                </a:solidFill>
              </a:rPr>
              <a:t>1,000</a:t>
            </a:r>
            <a:r>
              <a:rPr lang="zh-TW" altLang="en-US" sz="2800" b="1">
                <a:solidFill>
                  <a:srgbClr val="009900"/>
                </a:solidFill>
              </a:rPr>
              <a:t>毫西弗，而可自我修復成功</a:t>
            </a:r>
          </a:p>
        </p:txBody>
      </p:sp>
      <p:pic>
        <p:nvPicPr>
          <p:cNvPr id="34820" name="圖片 1">
            <a:extLst>
              <a:ext uri="{FF2B5EF4-FFF2-40B4-BE49-F238E27FC236}">
                <a16:creationId xmlns:a16="http://schemas.microsoft.com/office/drawing/2014/main" id="{A72ECC33-2447-41AB-9BFD-7A1249508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4324350"/>
            <a:ext cx="25812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CDDB5478-4F0D-4F7B-8450-B7B1130F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  <a:cs typeface="Helvetica" panose="020B0604020202020204" pitchFamily="34" charset="0"/>
              </a:rPr>
              <a:t>哪些</a:t>
            </a:r>
            <a:r>
              <a:rPr lang="zh-TW" altLang="zh-TW" sz="5400" b="1">
                <a:solidFill>
                  <a:srgbClr val="3333FF"/>
                </a:solidFill>
                <a:cs typeface="Helvetica" panose="020B0604020202020204" pitchFamily="34" charset="0"/>
              </a:rPr>
              <a:t>風險</a:t>
            </a:r>
            <a:r>
              <a:rPr lang="zh-TW" altLang="zh-TW" sz="5400" b="1">
                <a:solidFill>
                  <a:srgbClr val="3333FF"/>
                </a:solidFill>
                <a:cs typeface="Arial" panose="020B0604020202020204" pitchFamily="34" charset="0"/>
              </a:rPr>
              <a:t>導致遺傳缺陷</a:t>
            </a:r>
            <a:r>
              <a:rPr lang="zh-TW" altLang="en-US" sz="5400" b="1">
                <a:solidFill>
                  <a:srgbClr val="3333FF"/>
                </a:solidFill>
                <a:cs typeface="Arial" panose="020B0604020202020204" pitchFamily="34" charset="0"/>
              </a:rPr>
              <a:t>？</a:t>
            </a:r>
            <a:endParaRPr lang="zh-TW" altLang="en-US" sz="5400" b="1">
              <a:solidFill>
                <a:srgbClr val="3333FF"/>
              </a:solidFill>
            </a:endParaRPr>
          </a:p>
        </p:txBody>
      </p:sp>
      <p:sp>
        <p:nvSpPr>
          <p:cNvPr id="35843" name="內容版面配置區 2">
            <a:extLst>
              <a:ext uri="{FF2B5EF4-FFF2-40B4-BE49-F238E27FC236}">
                <a16:creationId xmlns:a16="http://schemas.microsoft.com/office/drawing/2014/main" id="{428252DF-5D66-4920-80FC-C86D58E8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晚婚生子會導致一些基因突變的疾病，包括唐氏症 、其他染色體異常症狀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空污、誘變劑（超過</a:t>
            </a:r>
            <a:r>
              <a:rPr lang="en-US" altLang="zh-TW" sz="2800" b="1">
                <a:solidFill>
                  <a:srgbClr val="009900"/>
                </a:solidFill>
              </a:rPr>
              <a:t>3</a:t>
            </a:r>
            <a:r>
              <a:rPr lang="zh-TW" altLang="en-US" sz="2800" b="1">
                <a:solidFill>
                  <a:srgbClr val="009900"/>
                </a:solidFill>
              </a:rPr>
              <a:t>千種：來自燃煤的二氧化硫的重亞硫酸鹽、來自燃煤的氮氧化物的亞硝胺與亞硝酸）</a:t>
            </a:r>
          </a:p>
        </p:txBody>
      </p:sp>
      <p:pic>
        <p:nvPicPr>
          <p:cNvPr id="35844" name="圖片 1">
            <a:extLst>
              <a:ext uri="{FF2B5EF4-FFF2-40B4-BE49-F238E27FC236}">
                <a16:creationId xmlns:a16="http://schemas.microsoft.com/office/drawing/2014/main" id="{831587DE-EDDE-498A-8240-1F2917836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4038600"/>
            <a:ext cx="3278187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文字方塊 1">
            <a:extLst>
              <a:ext uri="{FF2B5EF4-FFF2-40B4-BE49-F238E27FC236}">
                <a16:creationId xmlns:a16="http://schemas.microsoft.com/office/drawing/2014/main" id="{F178CF5C-798C-431F-809A-041362A28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6096000"/>
            <a:ext cx="68405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1600" b="1">
                <a:solidFill>
                  <a:srgbClr val="FF00FF"/>
                </a:solidFill>
              </a:rPr>
              <a:t>世界衛生組織：空氣污染每年致死七百萬人，兒童最易受害  </a:t>
            </a:r>
            <a:r>
              <a:rPr lang="en-US" altLang="zh-TW" sz="1600" b="1">
                <a:solidFill>
                  <a:srgbClr val="FF00FF"/>
                </a:solidFill>
              </a:rPr>
              <a:t>2018-10-30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89E83F0A-5CCF-4C07-A8F7-EA59C0A9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404813"/>
            <a:ext cx="8353425" cy="1871662"/>
          </a:xfrm>
        </p:spPr>
        <p:txBody>
          <a:bodyPr/>
          <a:lstStyle/>
          <a:p>
            <a:r>
              <a:rPr lang="zh-TW" altLang="en-US" sz="9600" b="1">
                <a:solidFill>
                  <a:srgbClr val="3333FF"/>
                </a:solidFill>
              </a:rPr>
              <a:t>比較毒性</a:t>
            </a:r>
            <a:endParaRPr lang="zh-TW" altLang="en-US" sz="6600" b="1">
              <a:solidFill>
                <a:srgbClr val="0000FF"/>
              </a:solidFill>
            </a:endParaRPr>
          </a:p>
        </p:txBody>
      </p:sp>
      <p:sp>
        <p:nvSpPr>
          <p:cNvPr id="36867" name="內容版面配置區 2">
            <a:extLst>
              <a:ext uri="{FF2B5EF4-FFF2-40B4-BE49-F238E27FC236}">
                <a16:creationId xmlns:a16="http://schemas.microsoft.com/office/drawing/2014/main" id="{6DA85C34-1032-4619-BB07-D3883EBB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420938"/>
            <a:ext cx="7632700" cy="3675062"/>
          </a:xfrm>
        </p:spPr>
        <p:txBody>
          <a:bodyPr/>
          <a:lstStyle/>
          <a:p>
            <a:r>
              <a:rPr lang="en-US" altLang="zh-TW" b="1">
                <a:solidFill>
                  <a:srgbClr val="FF00FF"/>
                </a:solidFill>
              </a:rPr>
              <a:t>1</a:t>
            </a:r>
            <a:r>
              <a:rPr lang="zh-TW" altLang="en-US" b="1">
                <a:solidFill>
                  <a:srgbClr val="FF00FF"/>
                </a:solidFill>
              </a:rPr>
              <a:t>毫西弗 ≈ </a:t>
            </a:r>
            <a:r>
              <a:rPr lang="en-US" altLang="zh-TW" b="1">
                <a:solidFill>
                  <a:srgbClr val="FF00FF"/>
                </a:solidFill>
              </a:rPr>
              <a:t>20</a:t>
            </a:r>
            <a:r>
              <a:rPr lang="zh-TW" altLang="en-US" b="1">
                <a:solidFill>
                  <a:srgbClr val="FF00FF"/>
                </a:solidFill>
              </a:rPr>
              <a:t>公克酒精 ≈ </a:t>
            </a:r>
            <a:r>
              <a:rPr lang="en-US" altLang="zh-TW" b="1">
                <a:solidFill>
                  <a:srgbClr val="FF00FF"/>
                </a:solidFill>
              </a:rPr>
              <a:t>40</a:t>
            </a:r>
            <a:r>
              <a:rPr lang="zh-TW" altLang="en-US" b="1">
                <a:solidFill>
                  <a:srgbClr val="FF00FF"/>
                </a:solidFill>
              </a:rPr>
              <a:t>杯咖啡</a:t>
            </a:r>
            <a:endParaRPr lang="en-US" altLang="zh-TW" b="1">
              <a:solidFill>
                <a:srgbClr val="FF00FF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輻射物</a:t>
            </a:r>
            <a:r>
              <a:rPr lang="zh-TW" altLang="zh-TW" b="1">
                <a:solidFill>
                  <a:srgbClr val="009900"/>
                </a:solidFill>
              </a:rPr>
              <a:t>衰變隨時減毒</a:t>
            </a:r>
            <a:r>
              <a:rPr lang="zh-TW" altLang="en-US" b="1">
                <a:solidFill>
                  <a:srgbClr val="009900"/>
                </a:solidFill>
              </a:rPr>
              <a:t>，</a:t>
            </a:r>
            <a:r>
              <a:rPr lang="zh-TW" altLang="zh-TW" b="1">
                <a:solidFill>
                  <a:srgbClr val="009900"/>
                </a:solidFill>
              </a:rPr>
              <a:t>但化學品否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zh-TW" b="1">
                <a:solidFill>
                  <a:srgbClr val="009900"/>
                </a:solidFill>
              </a:rPr>
              <a:t>致死劑量</a:t>
            </a:r>
            <a:r>
              <a:rPr lang="zh-TW" altLang="en-US" b="1">
                <a:solidFill>
                  <a:srgbClr val="009900"/>
                </a:solidFill>
              </a:rPr>
              <a:t>：</a:t>
            </a:r>
            <a:r>
              <a:rPr lang="zh-TW" altLang="zh-TW" b="1">
                <a:solidFill>
                  <a:srgbClr val="009900"/>
                </a:solidFill>
              </a:rPr>
              <a:t>三氧化二砷（砒霜）</a:t>
            </a:r>
            <a:r>
              <a:rPr lang="en-GB" altLang="zh-TW" b="1">
                <a:solidFill>
                  <a:srgbClr val="009900"/>
                </a:solidFill>
              </a:rPr>
              <a:t>0.1</a:t>
            </a:r>
            <a:r>
              <a:rPr lang="zh-TW" altLang="zh-TW" b="1">
                <a:solidFill>
                  <a:srgbClr val="009900"/>
                </a:solidFill>
              </a:rPr>
              <a:t>盎司</a:t>
            </a:r>
            <a:endParaRPr lang="en-US" altLang="zh-TW" b="1">
              <a:solidFill>
                <a:srgbClr val="009900"/>
              </a:solidFill>
            </a:endParaRPr>
          </a:p>
        </p:txBody>
      </p:sp>
      <p:pic>
        <p:nvPicPr>
          <p:cNvPr id="36868" name="圖片 1">
            <a:extLst>
              <a:ext uri="{FF2B5EF4-FFF2-40B4-BE49-F238E27FC236}">
                <a16:creationId xmlns:a16="http://schemas.microsoft.com/office/drawing/2014/main" id="{E8EAE209-CD6D-415E-A12C-90E7EBAEB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367213"/>
            <a:ext cx="2671763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794C8DDD-3025-4338-B389-3A26162D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風險認知差異</a:t>
            </a:r>
          </a:p>
        </p:txBody>
      </p:sp>
      <p:sp>
        <p:nvSpPr>
          <p:cNvPr id="37891" name="內容版面配置區 2">
            <a:extLst>
              <a:ext uri="{FF2B5EF4-FFF2-40B4-BE49-F238E27FC236}">
                <a16:creationId xmlns:a16="http://schemas.microsoft.com/office/drawing/2014/main" id="{620C9A36-7779-4365-B6C9-1FC30918D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3814763" cy="4114800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我們天天面對無數的風險，只能抓大放小。最大的健康風險：吸菸、嚼檳榔、不運動、騎機車、肥胖、酗酒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媒體長期洗腦：對核電廠的風險認知與實質風險差距甚大</a:t>
            </a:r>
          </a:p>
        </p:txBody>
      </p:sp>
      <p:pic>
        <p:nvPicPr>
          <p:cNvPr id="37892" name="圖片 1">
            <a:extLst>
              <a:ext uri="{FF2B5EF4-FFF2-40B4-BE49-F238E27FC236}">
                <a16:creationId xmlns:a16="http://schemas.microsoft.com/office/drawing/2014/main" id="{F24474B4-84EA-443B-9C4A-F92BA138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133600"/>
            <a:ext cx="40227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9410BEA9-EC5E-4F0D-8AAB-464D61F9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毒物學中心思維</a:t>
            </a:r>
          </a:p>
        </p:txBody>
      </p:sp>
      <p:sp>
        <p:nvSpPr>
          <p:cNvPr id="38915" name="內容版面配置區 2">
            <a:extLst>
              <a:ext uri="{FF2B5EF4-FFF2-40B4-BE49-F238E27FC236}">
                <a16:creationId xmlns:a16="http://schemas.microsoft.com/office/drawing/2014/main" id="{1CAEA0CD-D649-4482-8D88-82E2867A5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4000" b="1">
                <a:solidFill>
                  <a:srgbClr val="009900"/>
                </a:solidFill>
              </a:rPr>
              <a:t>萬物是否為毒，關鍵在劑量</a:t>
            </a:r>
          </a:p>
        </p:txBody>
      </p:sp>
      <p:pic>
        <p:nvPicPr>
          <p:cNvPr id="38916" name="圖片 1">
            <a:extLst>
              <a:ext uri="{FF2B5EF4-FFF2-40B4-BE49-F238E27FC236}">
                <a16:creationId xmlns:a16="http://schemas.microsoft.com/office/drawing/2014/main" id="{7FA7ADAB-1E82-4059-B3B8-878D6524E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930525"/>
            <a:ext cx="3184525" cy="318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2EB65C77-44CA-4676-9DCE-8174816C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為何民眾不在意抽菸？</a:t>
            </a:r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B8C211B9-2117-483F-A05A-5568BC63C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抽菸者在每支菸中吸入放射性釙</a:t>
            </a:r>
            <a:r>
              <a:rPr lang="en-US" altLang="zh-TW" sz="2800" b="1">
                <a:solidFill>
                  <a:srgbClr val="009900"/>
                </a:solidFill>
              </a:rPr>
              <a:t>-210</a:t>
            </a:r>
            <a:r>
              <a:rPr lang="zh-TW" altLang="en-US" sz="2800" b="1">
                <a:solidFill>
                  <a:srgbClr val="009900"/>
                </a:solidFill>
              </a:rPr>
              <a:t>（為鈾的衍生物，種植菸草時被選擇性地吸收），釙</a:t>
            </a:r>
            <a:r>
              <a:rPr lang="en-US" altLang="zh-TW" sz="2800" b="1">
                <a:solidFill>
                  <a:srgbClr val="009900"/>
                </a:solidFill>
              </a:rPr>
              <a:t>-210</a:t>
            </a:r>
            <a:r>
              <a:rPr lang="zh-TW" altLang="en-US" sz="2800" b="1">
                <a:solidFill>
                  <a:srgbClr val="009900"/>
                </a:solidFill>
              </a:rPr>
              <a:t>為劇毒性阿伐放射源，頗傷肺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每天抽一隻菸相當於一年</a:t>
            </a:r>
            <a:r>
              <a:rPr lang="en-US" altLang="zh-TW" sz="2800" b="1">
                <a:solidFill>
                  <a:srgbClr val="009900"/>
                </a:solidFill>
              </a:rPr>
              <a:t>10</a:t>
            </a:r>
            <a:r>
              <a:rPr lang="zh-TW" altLang="en-US" sz="2800" b="1">
                <a:solidFill>
                  <a:srgbClr val="009900"/>
                </a:solidFill>
              </a:rPr>
              <a:t>次胸部</a:t>
            </a:r>
            <a:r>
              <a:rPr lang="en-US" altLang="zh-TW" sz="2800" b="1">
                <a:solidFill>
                  <a:srgbClr val="009900"/>
                </a:solidFill>
              </a:rPr>
              <a:t>X</a:t>
            </a:r>
            <a:r>
              <a:rPr lang="zh-TW" altLang="en-US" sz="2800" b="1">
                <a:solidFill>
                  <a:srgbClr val="009900"/>
                </a:solidFill>
              </a:rPr>
              <a:t>光檢查</a:t>
            </a:r>
          </a:p>
        </p:txBody>
      </p:sp>
      <p:pic>
        <p:nvPicPr>
          <p:cNvPr id="39940" name="圖片 1">
            <a:extLst>
              <a:ext uri="{FF2B5EF4-FFF2-40B4-BE49-F238E27FC236}">
                <a16:creationId xmlns:a16="http://schemas.microsoft.com/office/drawing/2014/main" id="{2DDE8BAF-DCA8-4009-94F3-AA3EF5CB8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149725"/>
            <a:ext cx="2576513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4346F442-E358-4A77-A4C1-7B41C75A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>
                <a:solidFill>
                  <a:srgbClr val="3333FF"/>
                </a:solidFill>
              </a:rPr>
              <a:t>世界高輻射背景地區與劑量</a:t>
            </a:r>
            <a:endParaRPr lang="zh-TW" altLang="en-US">
              <a:solidFill>
                <a:srgbClr val="3333FF"/>
              </a:solidFill>
            </a:endParaRPr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C08C7B36-55F3-45EE-BDD8-1199A48568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31913" y="1752600"/>
          <a:ext cx="6480175" cy="2379663"/>
        </p:xfrm>
        <a:graphic>
          <a:graphicData uri="http://schemas.openxmlformats.org/drawingml/2006/table">
            <a:tbl>
              <a:tblPr/>
              <a:tblGrid>
                <a:gridCol w="3602037">
                  <a:extLst>
                    <a:ext uri="{9D8B030D-6E8A-4147-A177-3AD203B41FA5}">
                      <a16:colId xmlns:a16="http://schemas.microsoft.com/office/drawing/2014/main" val="330207490"/>
                    </a:ext>
                  </a:extLst>
                </a:gridCol>
                <a:gridCol w="2878138">
                  <a:extLst>
                    <a:ext uri="{9D8B030D-6E8A-4147-A177-3AD203B41FA5}">
                      <a16:colId xmlns:a16="http://schemas.microsoft.com/office/drawing/2014/main" val="4279930808"/>
                    </a:ext>
                  </a:extLst>
                </a:gridCol>
              </a:tblGrid>
              <a:tr h="6509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地區名稱</a:t>
                      </a:r>
                      <a:r>
                        <a:rPr kumimoji="0" lang="zh-TW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標楷體" panose="03000509000000000000" pitchFamily="65" charset="-120"/>
                        </a:rPr>
                        <a:t> </a:t>
                      </a:r>
                      <a:endParaRPr kumimoji="0" lang="zh-TW" altLang="zh-TW" sz="2800" b="1" i="0" u="none" strike="noStrike" cap="none" normalizeH="0" baseline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年劑量（毫西弗）</a:t>
                      </a:r>
                      <a:endParaRPr kumimoji="0" lang="zh-TW" altLang="zh-TW" sz="2800" b="1" i="0" u="none" strike="noStrike" cap="none" normalizeH="0" baseline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621351"/>
                  </a:ext>
                </a:extLst>
              </a:tr>
              <a:tr h="4267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伊朗</a:t>
                      </a:r>
                      <a:r>
                        <a:rPr kumimoji="0" lang="en-US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Ramsar</a:t>
                      </a:r>
                      <a:r>
                        <a:rPr kumimoji="0" lang="zh-TW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市</a:t>
                      </a:r>
                      <a:endParaRPr kumimoji="0" lang="zh-TW" altLang="zh-TW" sz="2800" b="1" i="0" u="none" strike="noStrike" cap="none" normalizeH="0" baseline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</a:t>
                      </a:r>
                      <a:r>
                        <a:rPr kumimoji="0" lang="zh-TW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～</a:t>
                      </a:r>
                      <a:r>
                        <a:rPr kumimoji="0" lang="en-US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360 </a:t>
                      </a:r>
                      <a:endParaRPr kumimoji="0" lang="zh-TW" altLang="zh-TW" sz="2800" b="1" i="0" u="none" strike="noStrike" cap="none" normalizeH="0" baseline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631325"/>
                  </a:ext>
                </a:extLst>
              </a:tr>
              <a:tr h="6509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印度</a:t>
                      </a:r>
                      <a:r>
                        <a:rPr kumimoji="0" lang="en-US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Kerrafa</a:t>
                      </a:r>
                      <a:r>
                        <a:rPr kumimoji="0" lang="zh-TW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區村莊</a:t>
                      </a:r>
                      <a:endParaRPr kumimoji="0" lang="zh-TW" altLang="zh-TW" sz="2800" b="1" i="0" u="none" strike="noStrike" cap="none" normalizeH="0" baseline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平均</a:t>
                      </a:r>
                      <a:r>
                        <a:rPr kumimoji="0" lang="en-US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13 </a:t>
                      </a:r>
                      <a:endParaRPr kumimoji="0" lang="zh-TW" altLang="zh-TW" sz="2800" b="1" i="0" u="none" strike="noStrike" cap="none" normalizeH="0" baseline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978090"/>
                  </a:ext>
                </a:extLst>
              </a:tr>
              <a:tr h="6509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巴西</a:t>
                      </a:r>
                      <a:r>
                        <a:rPr kumimoji="0" lang="en-US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Espirito Santo</a:t>
                      </a:r>
                      <a:endParaRPr kumimoji="0" lang="zh-TW" altLang="zh-TW" sz="2800" b="1" i="0" u="none" strike="noStrike" cap="none" normalizeH="0" baseline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0.9</a:t>
                      </a:r>
                      <a:r>
                        <a:rPr kumimoji="0" lang="zh-TW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～</a:t>
                      </a:r>
                      <a:r>
                        <a:rPr kumimoji="0" lang="en-US" altLang="zh-TW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35 </a:t>
                      </a:r>
                      <a:endParaRPr kumimoji="0" lang="zh-TW" altLang="zh-TW" sz="2800" b="1" i="0" u="none" strike="noStrike" cap="none" normalizeH="0" baseline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103797"/>
                  </a:ext>
                </a:extLst>
              </a:tr>
            </a:tbl>
          </a:graphicData>
        </a:graphic>
      </p:graphicFrame>
      <p:pic>
        <p:nvPicPr>
          <p:cNvPr id="40980" name="圖片 3">
            <a:extLst>
              <a:ext uri="{FF2B5EF4-FFF2-40B4-BE49-F238E27FC236}">
                <a16:creationId xmlns:a16="http://schemas.microsoft.com/office/drawing/2014/main" id="{400C553A-30D2-4F9A-AA9D-8CAFB5F7E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210050"/>
            <a:ext cx="2366963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1" name="圖片 5">
            <a:extLst>
              <a:ext uri="{FF2B5EF4-FFF2-40B4-BE49-F238E27FC236}">
                <a16:creationId xmlns:a16="http://schemas.microsoft.com/office/drawing/2014/main" id="{A333469C-B1B0-4F78-ACA6-AFEBFDD58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222750"/>
            <a:ext cx="3240087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CC1EE-CD79-438B-AABB-CB709170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zh-TW" sz="7200" b="1" kern="1800" dirty="0">
                <a:solidFill>
                  <a:srgbClr val="3333FF"/>
                </a:solidFill>
                <a:cs typeface="Arial" panose="020B0604020202020204" pitchFamily="34" charset="0"/>
              </a:rPr>
              <a:t>輻射非</a:t>
            </a:r>
            <a:r>
              <a:rPr lang="zh-TW" altLang="en-US" sz="7200" b="1" kern="1800" dirty="0">
                <a:solidFill>
                  <a:srgbClr val="3333FF"/>
                </a:solidFill>
                <a:cs typeface="Arial" panose="020B0604020202020204" pitchFamily="34" charset="0"/>
              </a:rPr>
              <a:t>罹癌主</a:t>
            </a:r>
            <a:r>
              <a:rPr lang="zh-TW" altLang="zh-TW" sz="7200" b="1" kern="1800" dirty="0">
                <a:solidFill>
                  <a:srgbClr val="3333FF"/>
                </a:solidFill>
                <a:cs typeface="Arial" panose="020B0604020202020204" pitchFamily="34" charset="0"/>
              </a:rPr>
              <a:t>因</a:t>
            </a:r>
            <a:endParaRPr lang="zh-TW" altLang="en-US" sz="7200" b="1" dirty="0">
              <a:solidFill>
                <a:srgbClr val="3333FF"/>
              </a:solidFill>
            </a:endParaRPr>
          </a:p>
        </p:txBody>
      </p:sp>
      <p:sp>
        <p:nvSpPr>
          <p:cNvPr id="41987" name="內容版面配置區 2">
            <a:extLst>
              <a:ext uri="{FF2B5EF4-FFF2-40B4-BE49-F238E27FC236}">
                <a16:creationId xmlns:a16="http://schemas.microsoft.com/office/drawing/2014/main" id="{721BB31C-BB3C-43EB-A71C-84B24874D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美國柯羅拉多州輻射約為全國均值的</a:t>
            </a:r>
            <a:r>
              <a:rPr lang="en-US" altLang="zh-TW" sz="2800" b="1">
                <a:solidFill>
                  <a:srgbClr val="009900"/>
                </a:solidFill>
              </a:rPr>
              <a:t>2</a:t>
            </a:r>
            <a:r>
              <a:rPr lang="zh-TW" altLang="en-US" sz="2800" b="1">
                <a:solidFill>
                  <a:srgbClr val="009900"/>
                </a:solidFill>
              </a:rPr>
              <a:t>倍，但癌症率比全國平均值低</a:t>
            </a:r>
            <a:r>
              <a:rPr lang="en-US" altLang="zh-TW" sz="2800" b="1">
                <a:solidFill>
                  <a:srgbClr val="009900"/>
                </a:solidFill>
              </a:rPr>
              <a:t>35%</a:t>
            </a:r>
          </a:p>
          <a:p>
            <a:r>
              <a:rPr lang="zh-TW" altLang="en-US" sz="2800" b="1">
                <a:solidFill>
                  <a:srgbClr val="009900"/>
                </a:solidFill>
              </a:rPr>
              <a:t>印度喀拉拉邦居民每年每人天然背景輻射劑量值為</a:t>
            </a:r>
            <a:r>
              <a:rPr lang="en-US" altLang="zh-TW" sz="2800" b="1">
                <a:solidFill>
                  <a:srgbClr val="009900"/>
                </a:solidFill>
              </a:rPr>
              <a:t>5</a:t>
            </a:r>
            <a:r>
              <a:rPr lang="zh-TW" altLang="en-US" sz="2800" b="1">
                <a:solidFill>
                  <a:srgbClr val="009900"/>
                </a:solidFill>
              </a:rPr>
              <a:t>～</a:t>
            </a:r>
            <a:r>
              <a:rPr lang="en-US" altLang="zh-TW" sz="2800" b="1">
                <a:solidFill>
                  <a:srgbClr val="009900"/>
                </a:solidFill>
              </a:rPr>
              <a:t>15</a:t>
            </a:r>
            <a:r>
              <a:rPr lang="zh-TW" altLang="en-US" sz="2800" b="1">
                <a:solidFill>
                  <a:srgbClr val="009900"/>
                </a:solidFill>
              </a:rPr>
              <a:t>毫西弗，但居民癌症發生率並未出現異常</a:t>
            </a:r>
          </a:p>
        </p:txBody>
      </p:sp>
      <p:pic>
        <p:nvPicPr>
          <p:cNvPr id="41988" name="圖片 3">
            <a:extLst>
              <a:ext uri="{FF2B5EF4-FFF2-40B4-BE49-F238E27FC236}">
                <a16:creationId xmlns:a16="http://schemas.microsoft.com/office/drawing/2014/main" id="{6EF3C38A-3461-4E6B-8FB1-DD43FD360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149725"/>
            <a:ext cx="5491163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0783BA2B-967C-491F-897D-8C587588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哪來議題？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9FC157-731A-4D87-BE60-7F265EA91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公眾議題由人呼籲、命名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議題是「建構」</a:t>
            </a:r>
            <a:r>
              <a:rPr lang="zh-TW" altLang="en-US" sz="1800" b="1">
                <a:solidFill>
                  <a:srgbClr val="009900"/>
                </a:solidFill>
              </a:rPr>
              <a:t>（</a:t>
            </a:r>
            <a:r>
              <a:rPr lang="en-US" altLang="zh-TW" sz="1800" b="1">
                <a:solidFill>
                  <a:srgbClr val="009900"/>
                </a:solidFill>
              </a:rPr>
              <a:t>constructed</a:t>
            </a:r>
            <a:r>
              <a:rPr lang="zh-TW" altLang="en-US" sz="1800" b="1">
                <a:solidFill>
                  <a:srgbClr val="009900"/>
                </a:solidFill>
              </a:rPr>
              <a:t>）</a:t>
            </a:r>
            <a:r>
              <a:rPr lang="zh-TW" altLang="en-US" sz="2800" b="1">
                <a:solidFill>
                  <a:srgbClr val="009900"/>
                </a:solidFill>
              </a:rPr>
              <a:t>出來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製造議題的過程，就如一群優秀的演員所演出的戲碼，致力於宣傳訴求、招募信徒</a:t>
            </a:r>
            <a:endParaRPr lang="en-US" altLang="zh-TW" sz="2800" b="1">
              <a:solidFill>
                <a:srgbClr val="009900"/>
              </a:solidFill>
            </a:endParaRPr>
          </a:p>
          <a:p>
            <a:pPr algn="r">
              <a:buFontTx/>
              <a:buNone/>
            </a:pPr>
            <a:r>
              <a:rPr lang="en-US" altLang="zh-TW" sz="1800" b="1"/>
              <a:t>----- </a:t>
            </a:r>
            <a:r>
              <a:rPr lang="zh-TW" altLang="en-US" sz="1800" b="1"/>
              <a:t>美國社會學教授貝思特（</a:t>
            </a:r>
            <a:r>
              <a:rPr lang="en-US" altLang="zh-TW" sz="1800" b="1"/>
              <a:t>Joel Best</a:t>
            </a:r>
            <a:r>
              <a:rPr lang="zh-TW" altLang="en-US" sz="1800" b="1"/>
              <a:t>）</a:t>
            </a:r>
          </a:p>
        </p:txBody>
      </p:sp>
      <p:pic>
        <p:nvPicPr>
          <p:cNvPr id="6148" name="圖片 1">
            <a:extLst>
              <a:ext uri="{FF2B5EF4-FFF2-40B4-BE49-F238E27FC236}">
                <a16:creationId xmlns:a16="http://schemas.microsoft.com/office/drawing/2014/main" id="{4DA3E960-EE16-4166-A958-47A29BB6F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4724400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0E30FBE5-6187-4313-AFCD-8E6425C6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核能和平用途</a:t>
            </a:r>
            <a:r>
              <a:rPr lang="en-US" altLang="zh-TW" sz="8000" b="1">
                <a:solidFill>
                  <a:srgbClr val="3333FF"/>
                </a:solidFill>
              </a:rPr>
              <a:t>-1</a:t>
            </a:r>
            <a:endParaRPr lang="zh-TW" altLang="en-US" sz="8000" b="1">
              <a:solidFill>
                <a:srgbClr val="3333FF"/>
              </a:solidFill>
            </a:endParaRPr>
          </a:p>
        </p:txBody>
      </p:sp>
      <p:sp>
        <p:nvSpPr>
          <p:cNvPr id="43011" name="內容版面配置區 2">
            <a:extLst>
              <a:ext uri="{FF2B5EF4-FFF2-40B4-BE49-F238E27FC236}">
                <a16:creationId xmlns:a16="http://schemas.microsoft.com/office/drawing/2014/main" id="{1ED83443-DF05-44B7-ACD2-955FAB7C9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b="1">
                <a:solidFill>
                  <a:srgbClr val="009900"/>
                </a:solidFill>
              </a:rPr>
              <a:t>發電、醫農工商。</a:t>
            </a:r>
            <a:r>
              <a:rPr lang="zh-TW" altLang="en-US" sz="2400" b="1">
                <a:solidFill>
                  <a:srgbClr val="009900"/>
                </a:solidFill>
              </a:rPr>
              <a:t>放射性定年法  </a:t>
            </a:r>
            <a:r>
              <a:rPr lang="en-US" altLang="zh-TW" sz="1200" b="1"/>
              <a:t>---- Willard Libby</a:t>
            </a:r>
            <a:r>
              <a:rPr lang="zh-TW" altLang="en-US" sz="1200" b="1"/>
              <a:t>，</a:t>
            </a:r>
            <a:r>
              <a:rPr lang="en-US" altLang="zh-TW" sz="1200" b="1"/>
              <a:t>1960</a:t>
            </a:r>
            <a:r>
              <a:rPr lang="zh-TW" altLang="en-US" sz="1200" b="1"/>
              <a:t>年諾貝爾化學獎得主</a:t>
            </a:r>
            <a:endParaRPr lang="en-US" altLang="zh-TW" sz="12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活體呼吸進食不斷攝入碳</a:t>
            </a:r>
            <a:r>
              <a:rPr lang="en-US" altLang="zh-TW" sz="2400" b="1">
                <a:solidFill>
                  <a:srgbClr val="009900"/>
                </a:solidFill>
              </a:rPr>
              <a:t>-14</a:t>
            </a:r>
            <a:r>
              <a:rPr lang="zh-TW" altLang="en-US" sz="2400" b="1">
                <a:solidFill>
                  <a:srgbClr val="009900"/>
                </a:solidFill>
              </a:rPr>
              <a:t>，最終體內碳</a:t>
            </a:r>
            <a:r>
              <a:rPr lang="en-US" altLang="zh-TW" sz="2400" b="1">
                <a:solidFill>
                  <a:srgbClr val="009900"/>
                </a:solidFill>
              </a:rPr>
              <a:t>-14</a:t>
            </a:r>
            <a:r>
              <a:rPr lang="zh-TW" altLang="en-US" sz="2400" b="1">
                <a:solidFill>
                  <a:srgbClr val="009900"/>
                </a:solidFill>
              </a:rPr>
              <a:t>與碳</a:t>
            </a:r>
            <a:r>
              <a:rPr lang="en-US" altLang="zh-TW" sz="2400" b="1">
                <a:solidFill>
                  <a:srgbClr val="009900"/>
                </a:solidFill>
              </a:rPr>
              <a:t>-12</a:t>
            </a:r>
            <a:r>
              <a:rPr lang="zh-TW" altLang="en-US" sz="2400" b="1">
                <a:solidFill>
                  <a:srgbClr val="009900"/>
                </a:solidFill>
              </a:rPr>
              <a:t>的比值會達到與環境一致（該比值基本不變）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死亡時，碳</a:t>
            </a:r>
            <a:r>
              <a:rPr lang="en-US" altLang="zh-TW" sz="2400" b="1">
                <a:solidFill>
                  <a:srgbClr val="009900"/>
                </a:solidFill>
              </a:rPr>
              <a:t>-14</a:t>
            </a:r>
            <a:r>
              <a:rPr lang="zh-TW" altLang="en-US" sz="2400" b="1">
                <a:solidFill>
                  <a:srgbClr val="009900"/>
                </a:solidFill>
              </a:rPr>
              <a:t>的攝入停止，遺體中碳</a:t>
            </a:r>
            <a:r>
              <a:rPr lang="en-US" altLang="zh-TW" sz="2400" b="1">
                <a:solidFill>
                  <a:srgbClr val="009900"/>
                </a:solidFill>
              </a:rPr>
              <a:t>-14</a:t>
            </a:r>
            <a:r>
              <a:rPr lang="zh-TW" altLang="en-US" sz="2400" b="1">
                <a:solidFill>
                  <a:srgbClr val="009900"/>
                </a:solidFill>
              </a:rPr>
              <a:t>的衰變而使碳</a:t>
            </a:r>
            <a:r>
              <a:rPr lang="en-US" altLang="zh-TW" sz="2400" b="1">
                <a:solidFill>
                  <a:srgbClr val="009900"/>
                </a:solidFill>
              </a:rPr>
              <a:t>-14</a:t>
            </a:r>
            <a:r>
              <a:rPr lang="zh-TW" altLang="en-US" sz="2400" b="1">
                <a:solidFill>
                  <a:srgbClr val="009900"/>
                </a:solidFill>
              </a:rPr>
              <a:t>與碳</a:t>
            </a:r>
            <a:r>
              <a:rPr lang="en-US" altLang="zh-TW" sz="2400" b="1">
                <a:solidFill>
                  <a:srgbClr val="009900"/>
                </a:solidFill>
              </a:rPr>
              <a:t>-12</a:t>
            </a:r>
            <a:r>
              <a:rPr lang="zh-TW" altLang="en-US" sz="2400" b="1">
                <a:solidFill>
                  <a:srgbClr val="009900"/>
                </a:solidFill>
              </a:rPr>
              <a:t>的比值變化，測定碳</a:t>
            </a:r>
            <a:r>
              <a:rPr lang="en-US" altLang="zh-TW" sz="2400" b="1">
                <a:solidFill>
                  <a:srgbClr val="009900"/>
                </a:solidFill>
              </a:rPr>
              <a:t>-14</a:t>
            </a:r>
            <a:r>
              <a:rPr lang="zh-TW" altLang="en-US" sz="2400" b="1">
                <a:solidFill>
                  <a:srgbClr val="009900"/>
                </a:solidFill>
              </a:rPr>
              <a:t>與碳</a:t>
            </a:r>
            <a:r>
              <a:rPr lang="en-US" altLang="zh-TW" sz="2400" b="1">
                <a:solidFill>
                  <a:srgbClr val="009900"/>
                </a:solidFill>
              </a:rPr>
              <a:t>-12</a:t>
            </a:r>
            <a:r>
              <a:rPr lang="zh-TW" altLang="en-US" sz="2400" b="1">
                <a:solidFill>
                  <a:srgbClr val="009900"/>
                </a:solidFill>
              </a:rPr>
              <a:t>的比值就可以測定該生物的死亡年代。每隔</a:t>
            </a:r>
            <a:r>
              <a:rPr lang="en-US" altLang="zh-TW" sz="2400" b="1">
                <a:solidFill>
                  <a:srgbClr val="009900"/>
                </a:solidFill>
              </a:rPr>
              <a:t>5730</a:t>
            </a:r>
            <a:r>
              <a:rPr lang="zh-TW" altLang="en-US" sz="2400" b="1">
                <a:solidFill>
                  <a:srgbClr val="009900"/>
                </a:solidFill>
              </a:rPr>
              <a:t>年碳</a:t>
            </a:r>
            <a:r>
              <a:rPr lang="en-US" altLang="zh-TW" sz="2400" b="1">
                <a:solidFill>
                  <a:srgbClr val="009900"/>
                </a:solidFill>
              </a:rPr>
              <a:t>-14</a:t>
            </a:r>
            <a:r>
              <a:rPr lang="zh-TW" altLang="en-US" sz="2400" b="1">
                <a:solidFill>
                  <a:srgbClr val="009900"/>
                </a:solidFill>
              </a:rPr>
              <a:t>含量便減少一半</a:t>
            </a:r>
            <a:endParaRPr lang="zh-TW" altLang="en-US" sz="1600" b="1"/>
          </a:p>
        </p:txBody>
      </p:sp>
      <p:pic>
        <p:nvPicPr>
          <p:cNvPr id="43012" name="圖片 3">
            <a:extLst>
              <a:ext uri="{FF2B5EF4-FFF2-40B4-BE49-F238E27FC236}">
                <a16:creationId xmlns:a16="http://schemas.microsoft.com/office/drawing/2014/main" id="{BB3A7C24-4314-4598-A690-9F8AD2228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4508500"/>
            <a:ext cx="3076575" cy="212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BDFB5B5D-5D19-406A-9EC7-CD9B3D64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3333FF"/>
                </a:solidFill>
              </a:rPr>
              <a:t>核能和平用途</a:t>
            </a:r>
            <a:r>
              <a:rPr lang="en-US" altLang="zh-TW" b="1">
                <a:solidFill>
                  <a:srgbClr val="3333FF"/>
                </a:solidFill>
              </a:rPr>
              <a:t>-2</a:t>
            </a:r>
            <a:br>
              <a:rPr lang="en-US" altLang="zh-TW" b="1">
                <a:solidFill>
                  <a:srgbClr val="3333FF"/>
                </a:solidFill>
              </a:rPr>
            </a:br>
            <a:r>
              <a:rPr lang="zh-TW" altLang="zh-TW" b="1">
                <a:solidFill>
                  <a:srgbClr val="3333FF"/>
                </a:solidFill>
              </a:rPr>
              <a:t>輻射科學顯示真相：</a:t>
            </a:r>
            <a:r>
              <a:rPr lang="zh-TW" altLang="zh-TW" sz="3600" b="1">
                <a:solidFill>
                  <a:srgbClr val="3333FF"/>
                </a:solidFill>
              </a:rPr>
              <a:t>都靈裹屍布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96A3A0-A8E1-401D-B333-9ED6606E9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49500"/>
            <a:ext cx="4965700" cy="3746500"/>
          </a:xfrm>
        </p:spPr>
        <p:txBody>
          <a:bodyPr/>
          <a:lstStyle/>
          <a:p>
            <a:r>
              <a:rPr lang="zh-TW" altLang="zh-TW" sz="2800" b="1">
                <a:solidFill>
                  <a:srgbClr val="009900"/>
                </a:solidFill>
                <a:cs typeface="Times New Roman" panose="02020603050405020304" pitchFamily="18" charset="0"/>
              </a:rPr>
              <a:t>信徒說是耶穌釘十字架去世之後，曾被此麻布包裹，因其血跡而清晰紀錄耶穌當時的面容</a:t>
            </a:r>
            <a:r>
              <a:rPr lang="zh-TW" altLang="en-US" sz="2800" b="1">
                <a:solidFill>
                  <a:srgbClr val="009900"/>
                </a:solidFill>
                <a:cs typeface="Times New Roman" panose="02020603050405020304" pitchFamily="18" charset="0"/>
              </a:rPr>
              <a:t>。</a:t>
            </a:r>
            <a:r>
              <a:rPr lang="zh-TW" altLang="en-US" sz="2000" b="1">
                <a:solidFill>
                  <a:srgbClr val="009900"/>
                </a:solidFill>
                <a:cs typeface="Times New Roman" panose="02020603050405020304" pitchFamily="18" charset="0"/>
              </a:rPr>
              <a:t>存放在義大利都靈的教堂</a:t>
            </a:r>
            <a:endParaRPr lang="en-US" altLang="zh-TW" sz="2000" b="1">
              <a:solidFill>
                <a:srgbClr val="009900"/>
              </a:solidFill>
              <a:cs typeface="Times New Roman" panose="02020603050405020304" pitchFamily="18" charset="0"/>
            </a:endParaRPr>
          </a:p>
          <a:p>
            <a:r>
              <a:rPr lang="zh-TW" altLang="en-US" sz="2800" b="1">
                <a:solidFill>
                  <a:srgbClr val="009900"/>
                </a:solidFill>
                <a:cs typeface="Times New Roman" panose="02020603050405020304" pitchFamily="18" charset="0"/>
              </a:rPr>
              <a:t>以碳</a:t>
            </a:r>
            <a:r>
              <a:rPr lang="en-US" altLang="zh-TW" sz="2800" b="1">
                <a:solidFill>
                  <a:srgbClr val="009900"/>
                </a:solidFill>
                <a:cs typeface="Times New Roman" panose="02020603050405020304" pitchFamily="18" charset="0"/>
              </a:rPr>
              <a:t>-14</a:t>
            </a:r>
            <a:r>
              <a:rPr lang="zh-TW" altLang="en-US" sz="2800" b="1">
                <a:solidFill>
                  <a:srgbClr val="009900"/>
                </a:solidFill>
                <a:cs typeface="Times New Roman" panose="02020603050405020304" pitchFamily="18" charset="0"/>
              </a:rPr>
              <a:t>測定其年代，結論是這塊布來自</a:t>
            </a:r>
            <a:r>
              <a:rPr lang="en-US" altLang="zh-TW" sz="2800" b="1">
                <a:solidFill>
                  <a:srgbClr val="009900"/>
                </a:solidFill>
                <a:cs typeface="Times New Roman" panose="02020603050405020304" pitchFamily="18" charset="0"/>
              </a:rPr>
              <a:t>1260</a:t>
            </a:r>
            <a:r>
              <a:rPr lang="zh-TW" altLang="en-US" sz="2800" b="1">
                <a:solidFill>
                  <a:srgbClr val="009900"/>
                </a:solidFill>
                <a:cs typeface="Times New Roman" panose="02020603050405020304" pitchFamily="18" charset="0"/>
              </a:rPr>
              <a:t>～</a:t>
            </a:r>
            <a:r>
              <a:rPr lang="en-US" altLang="zh-TW" sz="2800" b="1">
                <a:solidFill>
                  <a:srgbClr val="009900"/>
                </a:solidFill>
                <a:cs typeface="Times New Roman" panose="02020603050405020304" pitchFamily="18" charset="0"/>
              </a:rPr>
              <a:t>1390</a:t>
            </a:r>
            <a:r>
              <a:rPr lang="zh-TW" altLang="en-US" sz="2800" b="1">
                <a:solidFill>
                  <a:srgbClr val="009900"/>
                </a:solidFill>
                <a:cs typeface="Times New Roman" panose="02020603050405020304" pitchFamily="18" charset="0"/>
              </a:rPr>
              <a:t>年   </a:t>
            </a:r>
            <a:r>
              <a:rPr lang="en-US" altLang="zh-TW" sz="1800" b="1">
                <a:cs typeface="Times New Roman" panose="02020603050405020304" pitchFamily="18" charset="0"/>
              </a:rPr>
              <a:t>----- </a:t>
            </a:r>
            <a:r>
              <a:rPr lang="en-US" altLang="zh-TW" sz="1800" b="1"/>
              <a:t>1989</a:t>
            </a:r>
            <a:r>
              <a:rPr lang="zh-TW" altLang="en-US" sz="1800" b="1"/>
              <a:t>年，</a:t>
            </a:r>
            <a:r>
              <a:rPr lang="en-US" altLang="zh-TW" sz="1800" b="1"/>
              <a:t>《</a:t>
            </a:r>
            <a:r>
              <a:rPr lang="zh-TW" altLang="en-US" sz="1800" b="1"/>
              <a:t>自然</a:t>
            </a:r>
            <a:r>
              <a:rPr lang="en-US" altLang="zh-TW" sz="1800" b="1"/>
              <a:t>》</a:t>
            </a:r>
            <a:endParaRPr lang="zh-TW" altLang="en-US" sz="1800" b="1"/>
          </a:p>
        </p:txBody>
      </p:sp>
      <p:pic>
        <p:nvPicPr>
          <p:cNvPr id="44036" name="內容版面配置區 3">
            <a:extLst>
              <a:ext uri="{FF2B5EF4-FFF2-40B4-BE49-F238E27FC236}">
                <a16:creationId xmlns:a16="http://schemas.microsoft.com/office/drawing/2014/main" id="{1ACD0E16-0548-4229-BC72-B766D46F9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981200"/>
            <a:ext cx="227171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1AAC500D-AC49-49FD-8D80-551DFD63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核能和平用途</a:t>
            </a:r>
            <a:r>
              <a:rPr lang="en-US" altLang="zh-TW" sz="8000" b="1">
                <a:solidFill>
                  <a:srgbClr val="3333FF"/>
                </a:solidFill>
              </a:rPr>
              <a:t>-3</a:t>
            </a:r>
            <a:endParaRPr lang="zh-TW" altLang="en-US"/>
          </a:p>
        </p:txBody>
      </p:sp>
      <p:sp>
        <p:nvSpPr>
          <p:cNvPr id="45059" name="內容版面配置區 2">
            <a:extLst>
              <a:ext uri="{FF2B5EF4-FFF2-40B4-BE49-F238E27FC236}">
                <a16:creationId xmlns:a16="http://schemas.microsoft.com/office/drawing/2014/main" id="{3AF0EA55-C77F-4102-8A62-375E018C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2011</a:t>
            </a:r>
            <a:r>
              <a:rPr lang="zh-TW" altLang="zh-TW" b="1">
                <a:solidFill>
                  <a:srgbClr val="009900"/>
                </a:solidFill>
              </a:rPr>
              <a:t>年，德國芽菜遭大腸桿菌污染，歐美數千人感染，數十人死亡</a:t>
            </a:r>
            <a:r>
              <a:rPr lang="zh-TW" altLang="en-US" b="1">
                <a:solidFill>
                  <a:srgbClr val="009900"/>
                </a:solidFill>
              </a:rPr>
              <a:t>。</a:t>
            </a:r>
            <a:r>
              <a:rPr lang="en-US" altLang="zh-TW" b="1">
                <a:solidFill>
                  <a:srgbClr val="009900"/>
                </a:solidFill>
              </a:rPr>
              <a:t>2012</a:t>
            </a:r>
            <a:r>
              <a:rPr lang="zh-TW" altLang="en-US" b="1">
                <a:solidFill>
                  <a:srgbClr val="009900"/>
                </a:solidFill>
              </a:rPr>
              <a:t>年，日本七人吃遭大腸桿菌污染的泡菜而喪命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45060" name="圖片 3">
            <a:extLst>
              <a:ext uri="{FF2B5EF4-FFF2-40B4-BE49-F238E27FC236}">
                <a16:creationId xmlns:a16="http://schemas.microsoft.com/office/drawing/2014/main" id="{1565F60F-C267-4DA8-953A-6D9BB74C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789363"/>
            <a:ext cx="4119563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1376D228-5F96-4BE7-9A0B-F14D9154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核能和平用途</a:t>
            </a:r>
            <a:r>
              <a:rPr lang="en-US" altLang="zh-TW" sz="8000" b="1">
                <a:solidFill>
                  <a:srgbClr val="3333FF"/>
                </a:solidFill>
              </a:rPr>
              <a:t>-4</a:t>
            </a:r>
            <a:endParaRPr lang="zh-TW" altLang="en-US"/>
          </a:p>
        </p:txBody>
      </p:sp>
      <p:sp>
        <p:nvSpPr>
          <p:cNvPr id="46083" name="內容版面配置區 2">
            <a:extLst>
              <a:ext uri="{FF2B5EF4-FFF2-40B4-BE49-F238E27FC236}">
                <a16:creationId xmlns:a16="http://schemas.microsoft.com/office/drawing/2014/main" id="{8454BDFE-612C-432F-8178-EA666D6D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400" b="1">
                <a:solidFill>
                  <a:srgbClr val="009900"/>
                </a:solidFill>
              </a:rPr>
              <a:t>輻射照射可殺死食品表面</a:t>
            </a:r>
            <a:r>
              <a:rPr lang="zh-TW" altLang="en-US" sz="2400" b="1">
                <a:solidFill>
                  <a:srgbClr val="009900"/>
                </a:solidFill>
              </a:rPr>
              <a:t>與深層</a:t>
            </a:r>
            <a:r>
              <a:rPr lang="zh-TW" altLang="zh-TW" sz="2400" b="1">
                <a:solidFill>
                  <a:srgbClr val="009900"/>
                </a:solidFill>
              </a:rPr>
              <a:t>的病原菌，且滅菌過程快速均勻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zh-TW" sz="2400" b="1">
                <a:solidFill>
                  <a:srgbClr val="009900"/>
                </a:solidFill>
              </a:rPr>
              <a:t>與傳統的冷藏和巴氏消毒相比，可以節約能源七成到九成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世界衛生組織曾兩次發表聲明指出，遵循一定程式劑量的輻照食品是安全的</a:t>
            </a:r>
          </a:p>
        </p:txBody>
      </p:sp>
      <p:pic>
        <p:nvPicPr>
          <p:cNvPr id="46084" name="圖片 4">
            <a:extLst>
              <a:ext uri="{FF2B5EF4-FFF2-40B4-BE49-F238E27FC236}">
                <a16:creationId xmlns:a16="http://schemas.microsoft.com/office/drawing/2014/main" id="{99ACDEA9-FDD8-4C0B-B1E9-BD3CF5EAA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602163"/>
            <a:ext cx="31337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277CF5AB-2109-41B2-89D7-E609EDA4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核能和平用途</a:t>
            </a:r>
            <a:r>
              <a:rPr lang="en-US" altLang="zh-TW" sz="8000" b="1">
                <a:solidFill>
                  <a:srgbClr val="3333FF"/>
                </a:solidFill>
              </a:rPr>
              <a:t>-5</a:t>
            </a:r>
            <a:endParaRPr lang="zh-TW" altLang="en-US"/>
          </a:p>
        </p:txBody>
      </p:sp>
      <p:sp>
        <p:nvSpPr>
          <p:cNvPr id="47107" name="內容版面配置區 2">
            <a:extLst>
              <a:ext uri="{FF2B5EF4-FFF2-40B4-BE49-F238E27FC236}">
                <a16:creationId xmlns:a16="http://schemas.microsoft.com/office/drawing/2014/main" id="{7265592A-3B8E-492A-9DAA-F6E4F1D8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大腸桿菌有個剋星「輻射照射」，附帶優點是抑制發芽、延緩果實成熟、促進果汁生產、增進再水合等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但民眾受到誤導，就是害怕食品輻照，死亡者實在冤枉，此個案又顯示民眾不解科技的悲劇</a:t>
            </a:r>
          </a:p>
        </p:txBody>
      </p:sp>
      <p:pic>
        <p:nvPicPr>
          <p:cNvPr id="47108" name="圖片 4">
            <a:extLst>
              <a:ext uri="{FF2B5EF4-FFF2-40B4-BE49-F238E27FC236}">
                <a16:creationId xmlns:a16="http://schemas.microsoft.com/office/drawing/2014/main" id="{35E7C189-29AC-48B6-B9E7-FDB2A3A03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649788"/>
            <a:ext cx="316865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8EB6F502-4DCE-456C-98CF-349B60B7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8131" name="內容版面配置區 2">
            <a:extLst>
              <a:ext uri="{FF2B5EF4-FFF2-40B4-BE49-F238E27FC236}">
                <a16:creationId xmlns:a16="http://schemas.microsoft.com/office/drawing/2014/main" id="{30B0CED8-40D0-4560-BEA8-D3C2D321F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8132" name="圖片 3">
            <a:extLst>
              <a:ext uri="{FF2B5EF4-FFF2-40B4-BE49-F238E27FC236}">
                <a16:creationId xmlns:a16="http://schemas.microsoft.com/office/drawing/2014/main" id="{84C5A186-DA42-4C4E-963A-CFE03F16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3375"/>
            <a:ext cx="6480175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117248A9-7515-4289-B100-6502EE38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9155" name="內容版面配置區 2">
            <a:extLst>
              <a:ext uri="{FF2B5EF4-FFF2-40B4-BE49-F238E27FC236}">
                <a16:creationId xmlns:a16="http://schemas.microsoft.com/office/drawing/2014/main" id="{F548C130-A8D8-4C22-8A14-C41532C85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6" name="圖片 3">
            <a:extLst>
              <a:ext uri="{FF2B5EF4-FFF2-40B4-BE49-F238E27FC236}">
                <a16:creationId xmlns:a16="http://schemas.microsoft.com/office/drawing/2014/main" id="{BA127E33-FEA1-435D-8D69-87F905BE8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9600"/>
            <a:ext cx="7010400" cy="556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D3D1D117-4F98-4F22-BC56-F407C2F0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0179" name="內容版面配置區 2">
            <a:extLst>
              <a:ext uri="{FF2B5EF4-FFF2-40B4-BE49-F238E27FC236}">
                <a16:creationId xmlns:a16="http://schemas.microsoft.com/office/drawing/2014/main" id="{A250E7D1-08B0-4C2F-8161-719C99CE7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0180" name="圖片 4">
            <a:extLst>
              <a:ext uri="{FF2B5EF4-FFF2-40B4-BE49-F238E27FC236}">
                <a16:creationId xmlns:a16="http://schemas.microsoft.com/office/drawing/2014/main" id="{FBDD2571-CB87-4D85-AFF2-29BC22B35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81100"/>
            <a:ext cx="8596313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圖片 5">
            <a:extLst>
              <a:ext uri="{FF2B5EF4-FFF2-40B4-BE49-F238E27FC236}">
                <a16:creationId xmlns:a16="http://schemas.microsoft.com/office/drawing/2014/main" id="{2C4784F7-50DD-41F9-8D5D-755F4FA1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74688"/>
            <a:ext cx="1746250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78BF28EB-C1F6-447A-BF67-EFDC5F02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1203" name="內容版面配置區 2">
            <a:extLst>
              <a:ext uri="{FF2B5EF4-FFF2-40B4-BE49-F238E27FC236}">
                <a16:creationId xmlns:a16="http://schemas.microsoft.com/office/drawing/2014/main" id="{1A2CE619-DDA4-4C26-B3BB-56238B1AB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04" name="圖片 3">
            <a:extLst>
              <a:ext uri="{FF2B5EF4-FFF2-40B4-BE49-F238E27FC236}">
                <a16:creationId xmlns:a16="http://schemas.microsoft.com/office/drawing/2014/main" id="{00951CB8-D81D-4750-A2AA-79FCEC1C3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446088"/>
            <a:ext cx="8905875" cy="567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9B46BE53-BE01-4761-B160-DD635905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739900"/>
          </a:xfrm>
        </p:spPr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天然</a:t>
            </a:r>
            <a:r>
              <a:rPr lang="zh-TW" altLang="zh-TW" sz="8000" b="1">
                <a:solidFill>
                  <a:srgbClr val="3333FF"/>
                </a:solidFill>
              </a:rPr>
              <a:t>核反應爐</a:t>
            </a:r>
            <a:br>
              <a:rPr lang="en-US" altLang="zh-TW" sz="8000">
                <a:solidFill>
                  <a:srgbClr val="3333FF"/>
                </a:solidFill>
              </a:rPr>
            </a:br>
            <a:r>
              <a:rPr lang="en-US" altLang="zh-TW" sz="3600" b="1">
                <a:solidFill>
                  <a:srgbClr val="009900"/>
                </a:solidFill>
              </a:rPr>
              <a:t> </a:t>
            </a:r>
            <a:r>
              <a:rPr lang="en-US" altLang="zh-TW" sz="2800" b="1">
                <a:solidFill>
                  <a:srgbClr val="009900"/>
                </a:solidFill>
              </a:rPr>
              <a:t>20</a:t>
            </a:r>
            <a:r>
              <a:rPr lang="zh-TW" altLang="en-US" sz="2800" b="1">
                <a:solidFill>
                  <a:srgbClr val="009900"/>
                </a:solidFill>
              </a:rPr>
              <a:t>億年前</a:t>
            </a:r>
            <a:r>
              <a:rPr lang="en-US" altLang="zh-TW" sz="2800" b="1">
                <a:solidFill>
                  <a:srgbClr val="009900"/>
                </a:solidFill>
              </a:rPr>
              <a:t>Oklo</a:t>
            </a:r>
            <a:r>
              <a:rPr lang="zh-TW" altLang="zh-TW" sz="2800" b="1">
                <a:solidFill>
                  <a:srgbClr val="CCCC00"/>
                </a:solidFill>
              </a:rPr>
              <a:t>黃岩是殘餘氧化鈾</a:t>
            </a:r>
            <a:endParaRPr lang="zh-TW" altLang="en-US" sz="2800" b="1">
              <a:solidFill>
                <a:srgbClr val="CCCC00"/>
              </a:solidFill>
            </a:endParaRPr>
          </a:p>
        </p:txBody>
      </p:sp>
      <p:sp>
        <p:nvSpPr>
          <p:cNvPr id="52227" name="內容版面配置區 2">
            <a:extLst>
              <a:ext uri="{FF2B5EF4-FFF2-40B4-BE49-F238E27FC236}">
                <a16:creationId xmlns:a16="http://schemas.microsoft.com/office/drawing/2014/main" id="{9A523142-F6B6-4031-B57B-5FC6D0ED2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2228" name="Picture 2" descr="C:\Users\lin\Documents\nuclear energy\圖\oklo 3低.jpg">
            <a:extLst>
              <a:ext uri="{FF2B5EF4-FFF2-40B4-BE49-F238E27FC236}">
                <a16:creationId xmlns:a16="http://schemas.microsoft.com/office/drawing/2014/main" id="{12A8783E-0E6E-456D-B6A7-C25B4486D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349500"/>
            <a:ext cx="594995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2">
            <a:extLst>
              <a:ext uri="{FF2B5EF4-FFF2-40B4-BE49-F238E27FC236}">
                <a16:creationId xmlns:a16="http://schemas.microsoft.com/office/drawing/2014/main" id="{12961C5A-3CA9-43E6-A37C-A051D4681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592638"/>
            <a:ext cx="227647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460EC364-8F63-42AF-AF29-36712BAD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核能爭議</a:t>
            </a:r>
          </a:p>
        </p:txBody>
      </p:sp>
      <p:sp>
        <p:nvSpPr>
          <p:cNvPr id="7171" name="內容版面配置區 2">
            <a:extLst>
              <a:ext uri="{FF2B5EF4-FFF2-40B4-BE49-F238E27FC236}">
                <a16:creationId xmlns:a16="http://schemas.microsoft.com/office/drawing/2014/main" id="{6E63321E-8E15-4AC7-8852-EBED30ABB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核能爭議是個建構的問題，若非反核者一再「炒作」，大家不會這麼驚慌地以放大鏡檢視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核電廠造成的危害與其他工安隱患相比微不足道。     </a:t>
            </a:r>
            <a:r>
              <a:rPr lang="en-US" altLang="zh-TW" sz="1800" b="1"/>
              <a:t>-----</a:t>
            </a:r>
            <a:r>
              <a:rPr lang="zh-TW" altLang="en-US" sz="1800" b="1"/>
              <a:t>美國國家工程院院士郭位</a:t>
            </a:r>
            <a:r>
              <a:rPr lang="en-US" altLang="zh-TW" sz="1800" b="1"/>
              <a:t>2011-9-22</a:t>
            </a:r>
            <a:endParaRPr lang="zh-TW" altLang="en-US" sz="1800" b="1"/>
          </a:p>
        </p:txBody>
      </p:sp>
      <p:pic>
        <p:nvPicPr>
          <p:cNvPr id="7172" name="圖片 1">
            <a:extLst>
              <a:ext uri="{FF2B5EF4-FFF2-40B4-BE49-F238E27FC236}">
                <a16:creationId xmlns:a16="http://schemas.microsoft.com/office/drawing/2014/main" id="{FCC0300E-D72C-427B-9130-EDF8CEBB4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038600"/>
            <a:ext cx="38036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C28FD637-2066-455E-AADA-7521D8E4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核電廠運作</a:t>
            </a:r>
          </a:p>
        </p:txBody>
      </p:sp>
      <p:sp>
        <p:nvSpPr>
          <p:cNvPr id="53251" name="內容版面配置區 2">
            <a:extLst>
              <a:ext uri="{FF2B5EF4-FFF2-40B4-BE49-F238E27FC236}">
                <a16:creationId xmlns:a16="http://schemas.microsoft.com/office/drawing/2014/main" id="{23DB6AD1-5F90-4A5E-A401-8DB6E21C2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800" b="1">
                <a:solidFill>
                  <a:srgbClr val="009900"/>
                </a:solidFill>
              </a:rPr>
              <a:t>核燃料行核分裂連鎖反應</a:t>
            </a:r>
            <a:r>
              <a:rPr lang="zh-TW" altLang="en-US" sz="2800" b="1">
                <a:solidFill>
                  <a:srgbClr val="009900"/>
                </a:solidFill>
              </a:rPr>
              <a:t>，</a:t>
            </a:r>
            <a:r>
              <a:rPr lang="zh-TW" altLang="zh-TW" sz="2800" b="1">
                <a:solidFill>
                  <a:srgbClr val="009900"/>
                </a:solidFill>
              </a:rPr>
              <a:t>產生熱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核分裂速率受到精確控制，釋放恰當能量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多重安全保護，包括控制棒（有效的中子吸收劑如鎘）、幾公尺厚圍阻體。</a:t>
            </a:r>
          </a:p>
        </p:txBody>
      </p:sp>
      <p:pic>
        <p:nvPicPr>
          <p:cNvPr id="53252" name="圖片 4">
            <a:extLst>
              <a:ext uri="{FF2B5EF4-FFF2-40B4-BE49-F238E27FC236}">
                <a16:creationId xmlns:a16="http://schemas.microsoft.com/office/drawing/2014/main" id="{CFAD2A80-6A9E-44FE-98CB-FB727E4AF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149725"/>
            <a:ext cx="349726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B58AEAC9-D926-4BBA-BD76-E959961E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討論</a:t>
            </a:r>
          </a:p>
        </p:txBody>
      </p:sp>
      <p:sp>
        <p:nvSpPr>
          <p:cNvPr id="54275" name="內容版面配置區 2">
            <a:extLst>
              <a:ext uri="{FF2B5EF4-FFF2-40B4-BE49-F238E27FC236}">
                <a16:creationId xmlns:a16="http://schemas.microsoft.com/office/drawing/2014/main" id="{BB85CEAD-2948-495C-96DE-AB3F62150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6" name="圖片 3">
            <a:extLst>
              <a:ext uri="{FF2B5EF4-FFF2-40B4-BE49-F238E27FC236}">
                <a16:creationId xmlns:a16="http://schemas.microsoft.com/office/drawing/2014/main" id="{361661C8-EB73-4FC6-87D8-69BD0955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81200"/>
            <a:ext cx="6192837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B60D7DD5-A55E-428F-A626-1EC0EEA0C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戰爭</a:t>
            </a:r>
          </a:p>
        </p:txBody>
      </p:sp>
      <p:sp>
        <p:nvSpPr>
          <p:cNvPr id="55299" name="內容版面配置區 2">
            <a:extLst>
              <a:ext uri="{FF2B5EF4-FFF2-40B4-BE49-F238E27FC236}">
                <a16:creationId xmlns:a16="http://schemas.microsoft.com/office/drawing/2014/main" id="{6F2719ED-42C7-4606-BFC0-0BBCE0FCC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300" name="圖片 3">
            <a:extLst>
              <a:ext uri="{FF2B5EF4-FFF2-40B4-BE49-F238E27FC236}">
                <a16:creationId xmlns:a16="http://schemas.microsoft.com/office/drawing/2014/main" id="{9A49D093-CEFE-4D4B-8456-4B3F3B45C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13" y="2206625"/>
            <a:ext cx="4694237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圖片 5">
            <a:extLst>
              <a:ext uri="{FF2B5EF4-FFF2-40B4-BE49-F238E27FC236}">
                <a16:creationId xmlns:a16="http://schemas.microsoft.com/office/drawing/2014/main" id="{1FEC02B9-A7F7-4134-B0A8-29304377D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1863"/>
            <a:ext cx="30226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22834EB0-40D8-41F6-805F-034C7F7A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7200" b="1">
                <a:solidFill>
                  <a:srgbClr val="3333FF"/>
                </a:solidFill>
              </a:rPr>
              <a:t>核電廠 </a:t>
            </a:r>
            <a:r>
              <a:rPr lang="en-US" altLang="zh-TW" sz="7200" b="1">
                <a:solidFill>
                  <a:srgbClr val="3333FF"/>
                </a:solidFill>
              </a:rPr>
              <a:t>vs.</a:t>
            </a:r>
            <a:r>
              <a:rPr lang="zh-TW" altLang="en-US" sz="7200" b="1">
                <a:solidFill>
                  <a:srgbClr val="3333FF"/>
                </a:solidFill>
              </a:rPr>
              <a:t> 原子彈</a:t>
            </a:r>
          </a:p>
        </p:txBody>
      </p:sp>
      <p:sp>
        <p:nvSpPr>
          <p:cNvPr id="56323" name="內容版面配置區 2">
            <a:extLst>
              <a:ext uri="{FF2B5EF4-FFF2-40B4-BE49-F238E27FC236}">
                <a16:creationId xmlns:a16="http://schemas.microsoft.com/office/drawing/2014/main" id="{DFAF36F0-2805-466F-A0D3-36CF8717B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6324" name="圖片 3">
            <a:extLst>
              <a:ext uri="{FF2B5EF4-FFF2-40B4-BE49-F238E27FC236}">
                <a16:creationId xmlns:a16="http://schemas.microsoft.com/office/drawing/2014/main" id="{3FB08976-2A42-4256-A327-1E7AE8E0A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420938"/>
            <a:ext cx="8715375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11CA4971-63D9-464F-9BDA-13376AD7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33375"/>
            <a:ext cx="7772400" cy="1419225"/>
          </a:xfrm>
        </p:spPr>
        <p:txBody>
          <a:bodyPr/>
          <a:lstStyle/>
          <a:p>
            <a:r>
              <a:rPr lang="zh-TW" altLang="en-US" sz="8800" b="1">
                <a:solidFill>
                  <a:srgbClr val="009900"/>
                </a:solidFill>
              </a:rPr>
              <a:t>台電發電成本</a:t>
            </a:r>
          </a:p>
        </p:txBody>
      </p:sp>
      <p:sp>
        <p:nvSpPr>
          <p:cNvPr id="57347" name="內容版面配置區 2">
            <a:extLst>
              <a:ext uri="{FF2B5EF4-FFF2-40B4-BE49-F238E27FC236}">
                <a16:creationId xmlns:a16="http://schemas.microsoft.com/office/drawing/2014/main" id="{7DA70C82-C50E-4539-BF8F-851795CFD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7348" name="圖片 4">
            <a:extLst>
              <a:ext uri="{FF2B5EF4-FFF2-40B4-BE49-F238E27FC236}">
                <a16:creationId xmlns:a16="http://schemas.microsoft.com/office/drawing/2014/main" id="{F9113EE4-C55E-44B9-A22F-E39FB5F24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908175"/>
            <a:ext cx="754380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>
            <a:extLst>
              <a:ext uri="{FF2B5EF4-FFF2-40B4-BE49-F238E27FC236}">
                <a16:creationId xmlns:a16="http://schemas.microsoft.com/office/drawing/2014/main" id="{E154A691-43DA-44E3-B6BF-672880FC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8371" name="內容版面配置區 2">
            <a:extLst>
              <a:ext uri="{FF2B5EF4-FFF2-40B4-BE49-F238E27FC236}">
                <a16:creationId xmlns:a16="http://schemas.microsoft.com/office/drawing/2014/main" id="{7D24B56A-ACD0-458B-B64E-D348F23D7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8372" name="圖片 3">
            <a:extLst>
              <a:ext uri="{FF2B5EF4-FFF2-40B4-BE49-F238E27FC236}">
                <a16:creationId xmlns:a16="http://schemas.microsoft.com/office/drawing/2014/main" id="{0D168BD9-9F7A-4C43-BED8-2A71A0FF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898525"/>
            <a:ext cx="8910637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>
            <a:extLst>
              <a:ext uri="{FF2B5EF4-FFF2-40B4-BE49-F238E27FC236}">
                <a16:creationId xmlns:a16="http://schemas.microsoft.com/office/drawing/2014/main" id="{94AAE5B9-097E-4304-AF7F-98CF33FA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609600"/>
            <a:ext cx="8135938" cy="1143000"/>
          </a:xfrm>
        </p:spPr>
        <p:txBody>
          <a:bodyPr/>
          <a:lstStyle/>
          <a:p>
            <a:r>
              <a:rPr lang="zh-TW" altLang="en-US" sz="9600" b="1">
                <a:solidFill>
                  <a:srgbClr val="0000FF"/>
                </a:solidFill>
              </a:rPr>
              <a:t>比較效能</a:t>
            </a:r>
            <a:r>
              <a:rPr lang="zh-TW" altLang="en-US" sz="4800" b="1">
                <a:solidFill>
                  <a:srgbClr val="0000FF"/>
                </a:solidFill>
              </a:rPr>
              <a:t>、廢棄物量</a:t>
            </a:r>
          </a:p>
        </p:txBody>
      </p:sp>
      <p:sp>
        <p:nvSpPr>
          <p:cNvPr id="59395" name="內容版面配置區 2">
            <a:extLst>
              <a:ext uri="{FF2B5EF4-FFF2-40B4-BE49-F238E27FC236}">
                <a16:creationId xmlns:a16="http://schemas.microsoft.com/office/drawing/2014/main" id="{27C9F9FC-6914-4650-8C2E-98404D408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4000" b="1">
                <a:solidFill>
                  <a:srgbClr val="009900"/>
                </a:solidFill>
              </a:rPr>
              <a:t>核能</a:t>
            </a:r>
            <a:r>
              <a:rPr lang="zh-TW" altLang="en-US" sz="4000" b="1">
                <a:solidFill>
                  <a:srgbClr val="009900"/>
                </a:solidFill>
              </a:rPr>
              <a:t>：</a:t>
            </a:r>
            <a:r>
              <a:rPr lang="zh-TW" altLang="zh-TW" sz="4000" b="1">
                <a:solidFill>
                  <a:srgbClr val="009900"/>
                </a:solidFill>
              </a:rPr>
              <a:t>化學能百萬</a:t>
            </a:r>
            <a:r>
              <a:rPr lang="zh-TW" altLang="en-US" sz="4000" b="1">
                <a:solidFill>
                  <a:srgbClr val="009900"/>
                </a:solidFill>
              </a:rPr>
              <a:t>倍</a:t>
            </a:r>
            <a:endParaRPr lang="en-US" altLang="zh-TW" sz="1400" b="1"/>
          </a:p>
        </p:txBody>
      </p:sp>
      <p:pic>
        <p:nvPicPr>
          <p:cNvPr id="59396" name="Picture 30" descr="08">
            <a:extLst>
              <a:ext uri="{FF2B5EF4-FFF2-40B4-BE49-F238E27FC236}">
                <a16:creationId xmlns:a16="http://schemas.microsoft.com/office/drawing/2014/main" id="{BDB2F4EB-8FF8-4DE5-A308-1FE226E7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284538"/>
            <a:ext cx="30686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6" descr="https://encrypted-tbn2.gstatic.com/images?q=tbn:ANd9GcR2gbQkxeTI6OGunquKR2SnvoAO12aNSkQgyoWfVzheRB_CtdMX">
            <a:extLst>
              <a:ext uri="{FF2B5EF4-FFF2-40B4-BE49-F238E27FC236}">
                <a16:creationId xmlns:a16="http://schemas.microsoft.com/office/drawing/2014/main" id="{82244720-8D45-46FD-A0B5-18109A67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284538"/>
            <a:ext cx="4238625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FEDF15D0-4D3F-4B03-977F-AD83DAAE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生命源頭：核能</a:t>
            </a: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3C24F8D2-3A3C-4330-9A81-079E8D79D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地球上的生命和動力，可說來自陽光，否則，光合作用和動植物、煤和石油、風力、水力等均無從產生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陽光來自太陽內核反應，因此，地球上的能源，直接或間接來自核能</a:t>
            </a:r>
          </a:p>
        </p:txBody>
      </p:sp>
      <p:pic>
        <p:nvPicPr>
          <p:cNvPr id="8196" name="圖片 1">
            <a:extLst>
              <a:ext uri="{FF2B5EF4-FFF2-40B4-BE49-F238E27FC236}">
                <a16:creationId xmlns:a16="http://schemas.microsoft.com/office/drawing/2014/main" id="{81E643B5-1B72-43FB-A3C8-D34A724DB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060825"/>
            <a:ext cx="2884487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640F43D7-EEFB-4E14-91D6-1E81700E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放射線</a:t>
            </a:r>
          </a:p>
        </p:txBody>
      </p:sp>
      <p:sp>
        <p:nvSpPr>
          <p:cNvPr id="9219" name="內容版面配置區 2">
            <a:extLst>
              <a:ext uri="{FF2B5EF4-FFF2-40B4-BE49-F238E27FC236}">
                <a16:creationId xmlns:a16="http://schemas.microsoft.com/office/drawing/2014/main" id="{4450274B-53DA-4F52-A254-BC03A25D9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輻射指能量以波或次原子粒子移動方式傳送，從輻射源向各方向放射。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放射性物質放出的射線，稱為放射線：帶電粒子（阿伐射線）、電磁波（加馬射線）、不帶電粒子（中子）</a:t>
            </a:r>
          </a:p>
        </p:txBody>
      </p:sp>
      <p:pic>
        <p:nvPicPr>
          <p:cNvPr id="9220" name="圖片 3">
            <a:extLst>
              <a:ext uri="{FF2B5EF4-FFF2-40B4-BE49-F238E27FC236}">
                <a16:creationId xmlns:a16="http://schemas.microsoft.com/office/drawing/2014/main" id="{EB361F88-D85F-4923-8D9B-28791DAEB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038600"/>
            <a:ext cx="4033838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文字方塊 4">
            <a:extLst>
              <a:ext uri="{FF2B5EF4-FFF2-40B4-BE49-F238E27FC236}">
                <a16:creationId xmlns:a16="http://schemas.microsoft.com/office/drawing/2014/main" id="{61C6FD0D-D453-40C5-A9B8-E5CC7C42C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6091238"/>
            <a:ext cx="2952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7030A0"/>
                </a:solidFill>
              </a:rPr>
              <a:t>紙      鋁              鉛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EF4E6143-4DB0-4170-8AA4-502ED7DC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3E4E1D32-AC09-44B0-82D2-453462062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放射性的蛻變率（或輻射強度）會隨時間而遞減，每減少一半所需要的時間稱為半衰期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各放射性物質核種的半衰期都是固定的，而且都不相同，有如人的指紋一般</a:t>
            </a:r>
            <a:endParaRPr lang="en-US" altLang="zh-TW" sz="2800" b="1">
              <a:solidFill>
                <a:srgbClr val="009900"/>
              </a:solidFill>
            </a:endParaRPr>
          </a:p>
        </p:txBody>
      </p:sp>
      <p:pic>
        <p:nvPicPr>
          <p:cNvPr id="10244" name="圖片 1">
            <a:extLst>
              <a:ext uri="{FF2B5EF4-FFF2-40B4-BE49-F238E27FC236}">
                <a16:creationId xmlns:a16="http://schemas.microsoft.com/office/drawing/2014/main" id="{B62C4F3D-0090-44A8-9E7A-51BED71D6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636838"/>
            <a:ext cx="5154613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FE4CC003-990C-4AC8-A056-8575E996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</a:rPr>
              <a:t>輻射</a:t>
            </a:r>
            <a:r>
              <a:rPr lang="zh-TW" altLang="en-US" sz="8800" b="1">
                <a:solidFill>
                  <a:srgbClr val="3333FF"/>
                </a:solidFill>
              </a:rPr>
              <a:t>劑量</a:t>
            </a:r>
            <a:endParaRPr lang="zh-TW" altLang="en-US" sz="8800">
              <a:solidFill>
                <a:srgbClr val="3333FF"/>
              </a:solidFill>
            </a:endParaRPr>
          </a:p>
        </p:txBody>
      </p:sp>
      <p:sp>
        <p:nvSpPr>
          <p:cNvPr id="11267" name="內容版面配置區 2">
            <a:extLst>
              <a:ext uri="{FF2B5EF4-FFF2-40B4-BE49-F238E27FC236}">
                <a16:creationId xmlns:a16="http://schemas.microsoft.com/office/drawing/2014/main" id="{7F351F82-7633-40D5-9334-C4A3106AA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16113"/>
            <a:ext cx="4318000" cy="4179887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不同種類的輻射照射人體的組織器官，雖使人體組織有相同的吸收劑量，但卻會造成不同程度的傷害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sz="2000" b="1">
                <a:solidFill>
                  <a:srgbClr val="009900"/>
                </a:solidFill>
              </a:rPr>
              <a:t>每年的毫西弗數（</a:t>
            </a:r>
            <a:r>
              <a:rPr lang="en-US" altLang="zh-TW" sz="2000" b="1">
                <a:solidFill>
                  <a:srgbClr val="009900"/>
                </a:solidFill>
              </a:rPr>
              <a:t>mSv</a:t>
            </a:r>
            <a:r>
              <a:rPr lang="zh-TW" altLang="en-US" sz="2000" b="1">
                <a:solidFill>
                  <a:srgbClr val="009900"/>
                </a:solidFill>
              </a:rPr>
              <a:t>）</a:t>
            </a:r>
            <a:endParaRPr lang="en-US" altLang="zh-TW" sz="2000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台灣民眾平均每年接受天然背景輻射劑量約</a:t>
            </a:r>
            <a:r>
              <a:rPr lang="en-US" altLang="zh-TW" b="1">
                <a:solidFill>
                  <a:srgbClr val="009900"/>
                </a:solidFill>
              </a:rPr>
              <a:t>2</a:t>
            </a:r>
            <a:r>
              <a:rPr lang="zh-TW" altLang="en-US" b="1">
                <a:solidFill>
                  <a:srgbClr val="009900"/>
                </a:solidFill>
              </a:rPr>
              <a:t>毫西弗</a:t>
            </a:r>
          </a:p>
        </p:txBody>
      </p:sp>
      <p:pic>
        <p:nvPicPr>
          <p:cNvPr id="11268" name="圖片 1">
            <a:extLst>
              <a:ext uri="{FF2B5EF4-FFF2-40B4-BE49-F238E27FC236}">
                <a16:creationId xmlns:a16="http://schemas.microsoft.com/office/drawing/2014/main" id="{63493785-4BFA-467E-80C3-11F5C9DD4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981200"/>
            <a:ext cx="340042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44599</TotalTime>
  <Words>1944</Words>
  <Application>Microsoft Office PowerPoint</Application>
  <PresentationFormat>如螢幕大小 (4:3)</PresentationFormat>
  <Paragraphs>139</Paragraphs>
  <Slides>56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3" baseType="lpstr">
      <vt:lpstr>Times New Roman</vt:lpstr>
      <vt:lpstr>新細明體</vt:lpstr>
      <vt:lpstr>Arial</vt:lpstr>
      <vt:lpstr>Helvetica</vt:lpstr>
      <vt:lpstr>標楷體</vt:lpstr>
      <vt:lpstr>Calibri</vt:lpstr>
      <vt:lpstr>預設簡報設計</vt:lpstr>
      <vt:lpstr>核能與輻射-1</vt:lpstr>
      <vt:lpstr>PowerPoint 簡報</vt:lpstr>
      <vt:lpstr>目錄</vt:lpstr>
      <vt:lpstr>哪來議題？</vt:lpstr>
      <vt:lpstr>核能爭議</vt:lpstr>
      <vt:lpstr>生命源頭：核能</vt:lpstr>
      <vt:lpstr>放射線</vt:lpstr>
      <vt:lpstr>PowerPoint 簡報</vt:lpstr>
      <vt:lpstr>輻射劑量</vt:lpstr>
      <vt:lpstr>PowerPoint 簡報</vt:lpstr>
      <vt:lpstr>天然的輻射-1</vt:lpstr>
      <vt:lpstr>天然的輻射-2</vt:lpstr>
      <vt:lpstr>天然的輻射-3</vt:lpstr>
      <vt:lpstr>天然的輻射-4</vt:lpstr>
      <vt:lpstr>進入體內的途徑</vt:lpstr>
      <vt:lpstr>PowerPoint 簡報</vt:lpstr>
      <vt:lpstr>PowerPoint 簡報</vt:lpstr>
      <vt:lpstr>PowerPoint 簡報</vt:lpstr>
      <vt:lpstr>PowerPoint 簡報</vt:lpstr>
      <vt:lpstr>PowerPoint 簡報</vt:lpstr>
      <vt:lpstr>輻射傷害的機制</vt:lpstr>
      <vt:lpstr>長期輻射效應研究-1</vt:lpstr>
      <vt:lpstr>長期輻射效應研究-2</vt:lpstr>
      <vt:lpstr>長期輻射效應研究-3</vt:lpstr>
      <vt:lpstr>長期輻射效應研究-4</vt:lpstr>
      <vt:lpstr>長期輻射效應研究-5</vt:lpstr>
      <vt:lpstr>長期輻射效應研究-6</vt:lpstr>
      <vt:lpstr>長期輻射效應研究-7</vt:lpstr>
      <vt:lpstr>長期輻射效應研究-8</vt:lpstr>
      <vt:lpstr>長期輻射效應研究-9</vt:lpstr>
      <vt:lpstr>長期輻射效應研究-10</vt:lpstr>
      <vt:lpstr>長期輻射效應研究-11</vt:lpstr>
      <vt:lpstr>哪些風險導致遺傳缺陷？</vt:lpstr>
      <vt:lpstr>比較毒性</vt:lpstr>
      <vt:lpstr>風險認知差異</vt:lpstr>
      <vt:lpstr>毒物學中心思維</vt:lpstr>
      <vt:lpstr>為何民眾不在意抽菸？</vt:lpstr>
      <vt:lpstr>世界高輻射背景地區與劑量</vt:lpstr>
      <vt:lpstr>輻射非罹癌主因</vt:lpstr>
      <vt:lpstr>核能和平用途-1</vt:lpstr>
      <vt:lpstr>核能和平用途-2 輻射科學顯示真相：都靈裹屍布</vt:lpstr>
      <vt:lpstr>核能和平用途-3</vt:lpstr>
      <vt:lpstr>核能和平用途-4</vt:lpstr>
      <vt:lpstr>核能和平用途-5</vt:lpstr>
      <vt:lpstr>PowerPoint 簡報</vt:lpstr>
      <vt:lpstr>PowerPoint 簡報</vt:lpstr>
      <vt:lpstr>PowerPoint 簡報</vt:lpstr>
      <vt:lpstr>PowerPoint 簡報</vt:lpstr>
      <vt:lpstr>天然核反應爐  20億年前Oklo黃岩是殘餘氧化鈾</vt:lpstr>
      <vt:lpstr>核電廠運作</vt:lpstr>
      <vt:lpstr>討論</vt:lpstr>
      <vt:lpstr>戰爭</vt:lpstr>
      <vt:lpstr>核電廠 vs. 原子彈</vt:lpstr>
      <vt:lpstr>台電發電成本</vt:lpstr>
      <vt:lpstr>PowerPoint 簡報</vt:lpstr>
      <vt:lpstr>比較效能、廢棄物量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簡大</cp:lastModifiedBy>
  <cp:revision>2880</cp:revision>
  <dcterms:created xsi:type="dcterms:W3CDTF">2007-05-26T05:00:18Z</dcterms:created>
  <dcterms:modified xsi:type="dcterms:W3CDTF">2020-07-22T16:48:18Z</dcterms:modified>
</cp:coreProperties>
</file>